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8" r:id="rId2"/>
    <p:sldId id="550" r:id="rId3"/>
    <p:sldId id="586" r:id="rId4"/>
    <p:sldId id="678" r:id="rId5"/>
    <p:sldId id="680" r:id="rId6"/>
    <p:sldId id="681" r:id="rId7"/>
    <p:sldId id="675" r:id="rId8"/>
    <p:sldId id="677" r:id="rId9"/>
    <p:sldId id="682" r:id="rId10"/>
    <p:sldId id="683" r:id="rId11"/>
    <p:sldId id="684" r:id="rId12"/>
    <p:sldId id="685" r:id="rId13"/>
    <p:sldId id="686" r:id="rId14"/>
    <p:sldId id="687" r:id="rId15"/>
    <p:sldId id="688" r:id="rId16"/>
    <p:sldId id="689" r:id="rId17"/>
    <p:sldId id="690" r:id="rId18"/>
    <p:sldId id="691" r:id="rId19"/>
    <p:sldId id="692" r:id="rId20"/>
    <p:sldId id="693" r:id="rId21"/>
    <p:sldId id="694" r:id="rId22"/>
    <p:sldId id="695" r:id="rId23"/>
    <p:sldId id="697" r:id="rId24"/>
    <p:sldId id="698" r:id="rId25"/>
    <p:sldId id="696" r:id="rId26"/>
    <p:sldId id="699" r:id="rId27"/>
    <p:sldId id="700" r:id="rId28"/>
    <p:sldId id="701" r:id="rId29"/>
    <p:sldId id="702" r:id="rId30"/>
    <p:sldId id="703" r:id="rId31"/>
    <p:sldId id="668" r:id="rId32"/>
  </p:sldIdLst>
  <p:sldSz cx="9144000" cy="6858000" type="screen4x3"/>
  <p:notesSz cx="9866313" cy="673576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9D7"/>
    <a:srgbClr val="0000FF"/>
    <a:srgbClr val="41DCEB"/>
    <a:srgbClr val="F333EA"/>
    <a:srgbClr val="1516EC"/>
    <a:srgbClr val="38D23A"/>
    <a:srgbClr val="E17601"/>
    <a:srgbClr val="E2AC00"/>
    <a:srgbClr val="E9F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3" autoAdjust="0"/>
    <p:restoredTop sz="89263" autoAdjust="0"/>
  </p:normalViewPr>
  <p:slideViewPr>
    <p:cSldViewPr>
      <p:cViewPr varScale="1">
        <p:scale>
          <a:sx n="77" d="100"/>
          <a:sy n="77" d="100"/>
        </p:scale>
        <p:origin x="15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784" y="-96"/>
      </p:cViewPr>
      <p:guideLst>
        <p:guide orient="horz" pos="2122"/>
        <p:guide pos="31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274941" cy="337166"/>
          </a:xfrm>
          <a:prstGeom prst="rect">
            <a:avLst/>
          </a:prstGeom>
        </p:spPr>
        <p:txBody>
          <a:bodyPr vert="horz" lIns="92195" tIns="46098" rIns="92195" bIns="46098" rtlCol="0"/>
          <a:lstStyle>
            <a:lvl1pPr algn="l" latinLnBrk="0">
              <a:defRPr kumimoji="0" sz="1300"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9068" y="2"/>
            <a:ext cx="4274941" cy="337166"/>
          </a:xfrm>
          <a:prstGeom prst="rect">
            <a:avLst/>
          </a:prstGeom>
        </p:spPr>
        <p:txBody>
          <a:bodyPr vert="horz" lIns="92195" tIns="46098" rIns="92195" bIns="46098" rtlCol="0"/>
          <a:lstStyle>
            <a:lvl1pPr algn="r" latinLnBrk="0">
              <a:defRPr kumimoji="0" sz="1300">
                <a:ea typeface="+mn-ea"/>
              </a:defRPr>
            </a:lvl1pPr>
          </a:lstStyle>
          <a:p>
            <a:pPr>
              <a:defRPr/>
            </a:pPr>
            <a:fld id="{695199BA-94EF-4E1E-9BA1-44D3BE051764}" type="datetimeFigureOut">
              <a:rPr lang="ko-KR" altLang="en-US"/>
              <a:pPr>
                <a:defRPr/>
              </a:pPr>
              <a:t>2017-08-10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6397523"/>
            <a:ext cx="4274941" cy="337165"/>
          </a:xfrm>
          <a:prstGeom prst="rect">
            <a:avLst/>
          </a:prstGeom>
        </p:spPr>
        <p:txBody>
          <a:bodyPr vert="horz" lIns="92195" tIns="46098" rIns="92195" bIns="46098" rtlCol="0" anchor="b"/>
          <a:lstStyle>
            <a:lvl1pPr algn="l" latinLnBrk="0">
              <a:defRPr kumimoji="0" sz="1300"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9068" y="6397523"/>
            <a:ext cx="4274941" cy="337165"/>
          </a:xfrm>
          <a:prstGeom prst="rect">
            <a:avLst/>
          </a:prstGeom>
        </p:spPr>
        <p:txBody>
          <a:bodyPr vert="horz" lIns="92195" tIns="46098" rIns="92195" bIns="46098" rtlCol="0" anchor="b"/>
          <a:lstStyle>
            <a:lvl1pPr algn="r" latinLnBrk="0">
              <a:defRPr kumimoji="0" sz="1300">
                <a:ea typeface="+mn-ea"/>
              </a:defRPr>
            </a:lvl1pPr>
          </a:lstStyle>
          <a:p>
            <a:pPr>
              <a:defRPr/>
            </a:pPr>
            <a:fld id="{91223094-6ACB-4628-8EC6-45C620BFC4E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00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274941" cy="337166"/>
          </a:xfrm>
          <a:prstGeom prst="rect">
            <a:avLst/>
          </a:prstGeom>
        </p:spPr>
        <p:txBody>
          <a:bodyPr vert="horz" lIns="92195" tIns="46098" rIns="92195" bIns="46098" rtlCol="0"/>
          <a:lstStyle>
            <a:lvl1pPr algn="l" latinLnBrk="0">
              <a:defRPr kumimoji="0" sz="1300"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9068" y="2"/>
            <a:ext cx="4274941" cy="337166"/>
          </a:xfrm>
          <a:prstGeom prst="rect">
            <a:avLst/>
          </a:prstGeom>
        </p:spPr>
        <p:txBody>
          <a:bodyPr vert="horz" lIns="92195" tIns="46098" rIns="92195" bIns="46098" rtlCol="0"/>
          <a:lstStyle>
            <a:lvl1pPr algn="r" latinLnBrk="0">
              <a:defRPr kumimoji="0" sz="1300">
                <a:ea typeface="+mn-ea"/>
              </a:defRPr>
            </a:lvl1pPr>
          </a:lstStyle>
          <a:p>
            <a:pPr>
              <a:defRPr/>
            </a:pPr>
            <a:fld id="{70E830F0-3441-4A75-882E-A40901EAD86A}" type="datetimeFigureOut">
              <a:rPr lang="ko-KR" altLang="en-US"/>
              <a:pPr>
                <a:defRPr/>
              </a:pPr>
              <a:t>2017-08-10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6413"/>
            <a:ext cx="3367087" cy="2524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95" tIns="46098" rIns="92195" bIns="4609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173" y="3199300"/>
            <a:ext cx="7893975" cy="3031256"/>
          </a:xfrm>
          <a:prstGeom prst="rect">
            <a:avLst/>
          </a:prstGeom>
        </p:spPr>
        <p:txBody>
          <a:bodyPr vert="horz" lIns="92195" tIns="46098" rIns="92195" bIns="46098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397523"/>
            <a:ext cx="4274941" cy="337165"/>
          </a:xfrm>
          <a:prstGeom prst="rect">
            <a:avLst/>
          </a:prstGeom>
        </p:spPr>
        <p:txBody>
          <a:bodyPr vert="horz" lIns="92195" tIns="46098" rIns="92195" bIns="46098" rtlCol="0" anchor="b"/>
          <a:lstStyle>
            <a:lvl1pPr algn="l" latinLnBrk="0">
              <a:defRPr kumimoji="0" sz="1300"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9068" y="6397523"/>
            <a:ext cx="4274941" cy="337165"/>
          </a:xfrm>
          <a:prstGeom prst="rect">
            <a:avLst/>
          </a:prstGeom>
        </p:spPr>
        <p:txBody>
          <a:bodyPr vert="horz" lIns="92195" tIns="46098" rIns="92195" bIns="46098" rtlCol="0" anchor="b"/>
          <a:lstStyle>
            <a:lvl1pPr algn="r" latinLnBrk="0">
              <a:defRPr kumimoji="0" sz="1300">
                <a:ea typeface="+mn-ea"/>
              </a:defRPr>
            </a:lvl1pPr>
          </a:lstStyle>
          <a:p>
            <a:pPr>
              <a:defRPr/>
            </a:pPr>
            <a:fld id="{30057A15-4C77-4208-82D0-2353F8D43E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41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0ED23A7-CCD6-4F1C-939C-05F0554ACC4E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71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057A15-4C77-4208-82D0-2353F8D43ECD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62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057A15-4C77-4208-82D0-2353F8D43ECD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33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0"/>
          <p:cNvGrpSpPr>
            <a:grpSpLocks/>
          </p:cNvGrpSpPr>
          <p:nvPr userDrawn="1"/>
        </p:nvGrpSpPr>
        <p:grpSpPr bwMode="auto">
          <a:xfrm>
            <a:off x="-4763" y="0"/>
            <a:ext cx="9148763" cy="6856413"/>
            <a:chOff x="-3" y="0"/>
            <a:chExt cx="5763" cy="4319"/>
          </a:xfrm>
        </p:grpSpPr>
        <p:sp>
          <p:nvSpPr>
            <p:cNvPr id="9" name="AutoShape 21"/>
            <p:cNvSpPr>
              <a:spLocks noChangeArrowheads="1"/>
            </p:cNvSpPr>
            <p:nvPr userDrawn="1"/>
          </p:nvSpPr>
          <p:spPr bwMode="gray">
            <a:xfrm>
              <a:off x="24" y="24"/>
              <a:ext cx="5712" cy="4272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/>
            </a:p>
          </p:txBody>
        </p:sp>
        <p:sp>
          <p:nvSpPr>
            <p:cNvPr id="10" name="Freeform 22"/>
            <p:cNvSpPr>
              <a:spLocks/>
            </p:cNvSpPr>
            <p:nvPr userDrawn="1"/>
          </p:nvSpPr>
          <p:spPr bwMode="gray">
            <a:xfrm>
              <a:off x="0" y="0"/>
              <a:ext cx="288" cy="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latinLnBrk="0">
                <a:defRPr/>
              </a:pPr>
              <a:endParaRPr kumimoji="0" lang="ko-KR" altLang="en-US"/>
            </a:p>
          </p:txBody>
        </p:sp>
        <p:sp>
          <p:nvSpPr>
            <p:cNvPr id="11" name="Freeform 23"/>
            <p:cNvSpPr>
              <a:spLocks/>
            </p:cNvSpPr>
            <p:nvPr userDrawn="1"/>
          </p:nvSpPr>
          <p:spPr bwMode="gray">
            <a:xfrm rot="-5408600">
              <a:off x="-50" y="4030"/>
              <a:ext cx="336" cy="242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latinLnBrk="0">
                <a:defRPr/>
              </a:pPr>
              <a:endParaRPr kumimoji="0" lang="ko-KR" altLang="en-US"/>
            </a:p>
          </p:txBody>
        </p:sp>
        <p:sp>
          <p:nvSpPr>
            <p:cNvPr id="12" name="Freeform 24"/>
            <p:cNvSpPr>
              <a:spLocks/>
            </p:cNvSpPr>
            <p:nvPr userDrawn="1"/>
          </p:nvSpPr>
          <p:spPr bwMode="gray">
            <a:xfrm rot="10769190">
              <a:off x="5519" y="4031"/>
              <a:ext cx="232" cy="28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latinLnBrk="0">
                <a:defRPr/>
              </a:pPr>
              <a:endParaRPr kumimoji="0" lang="ko-KR" altLang="en-US"/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gray">
            <a:xfrm rot="5400000">
              <a:off x="5472" y="0"/>
              <a:ext cx="288" cy="28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384"/>
                </a:cxn>
                <a:cxn ang="0">
                  <a:pos x="96" y="192"/>
                </a:cxn>
                <a:cxn ang="0">
                  <a:pos x="192" y="48"/>
                </a:cxn>
                <a:cxn ang="0">
                  <a:pos x="336" y="0"/>
                </a:cxn>
                <a:cxn ang="0">
                  <a:pos x="0" y="0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latinLnBrk="0">
                <a:defRPr/>
              </a:pPr>
              <a:endParaRPr kumimoji="0" lang="ko-KR" altLang="en-US"/>
            </a:p>
          </p:txBody>
        </p:sp>
      </p:grpSp>
      <p:cxnSp>
        <p:nvCxnSpPr>
          <p:cNvPr id="35" name="직선 연결선 45"/>
          <p:cNvCxnSpPr>
            <a:cxnSpLocks noChangeShapeType="1"/>
          </p:cNvCxnSpPr>
          <p:nvPr/>
        </p:nvCxnSpPr>
        <p:spPr bwMode="auto">
          <a:xfrm>
            <a:off x="152400" y="6200775"/>
            <a:ext cx="8839200" cy="158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762000" y="1143000"/>
            <a:ext cx="7772400" cy="1295400"/>
          </a:xfrm>
        </p:spPr>
        <p:txBody>
          <a:bodyPr/>
          <a:lstStyle>
            <a:lvl1pPr algn="ctr">
              <a:defRPr sz="400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pic>
        <p:nvPicPr>
          <p:cNvPr id="26" name="그림 25" descr="KU_SLOGAN_BS_01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4346" y="1"/>
            <a:ext cx="2446454" cy="838200"/>
          </a:xfrm>
          <a:prstGeom prst="rect">
            <a:avLst/>
          </a:prstGeom>
        </p:spPr>
      </p:pic>
      <p:sp>
        <p:nvSpPr>
          <p:cNvPr id="31" name="텍스트 개체 틀 30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2667000"/>
            <a:ext cx="7772400" cy="685800"/>
          </a:xfrm>
        </p:spPr>
        <p:txBody>
          <a:bodyPr/>
          <a:lstStyle>
            <a:lvl1pPr algn="r">
              <a:buFontTx/>
              <a:buNone/>
              <a:defRPr sz="2000" b="1">
                <a:latin typeface="Century Gothic" pitchFamily="34" charset="0"/>
              </a:defRPr>
            </a:lvl1pPr>
          </a:lstStyle>
          <a:p>
            <a:pPr lvl="0"/>
            <a:r>
              <a:rPr lang="ko-KR" altLang="en-US" dirty="0"/>
              <a:t>부제목을 입력하십시오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168B1-86D4-41DC-A8C8-F0552CC699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29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29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B69CA-BFFC-413E-B5E6-461FCCB9FF0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239000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949825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CA459-9845-4CBF-AF84-DFEAC19937B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8458200" y="6477000"/>
            <a:ext cx="609600" cy="244475"/>
          </a:xfrm>
        </p:spPr>
        <p:txBody>
          <a:bodyPr/>
          <a:lstStyle>
            <a:lvl1pPr>
              <a:defRPr sz="1200" b="1">
                <a:solidFill>
                  <a:schemeClr val="tx2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en-US" altLang="ko-KR" dirty="0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  </a:t>
            </a: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77788" y="0"/>
            <a:ext cx="9066212" cy="7620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KU_SLOGAN_BS_01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54746" y="6228661"/>
            <a:ext cx="1836854" cy="6293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F617D-6874-4F94-B3E1-C9BB1DEAD0B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88FCE-F117-43CB-AFB7-C9F8C45DDCF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71628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443F3-C7E5-40A5-88B6-0997BD1255F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EDF8C-2FC4-4205-B03B-FBB98530DC4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9B2A6-9441-460D-8A6D-1D295877DDE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kumimoji="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733425" y="6429375"/>
            <a:ext cx="2895600" cy="304800"/>
          </a:xfrm>
          <a:prstGeom prst="rect">
            <a:avLst/>
          </a:prstGeom>
        </p:spPr>
        <p:txBody>
          <a:bodyPr/>
          <a:lstStyle>
            <a:lvl1pPr latinLnBrk="0">
              <a:defRPr kumimoji="0"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BCEEE-A269-42B2-8F51-0AFA171F9B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A7E80-4ED0-494A-9558-5E017EF2E14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89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4" name="Rectangle 16"/>
          <p:cNvSpPr>
            <a:spLocks noChangeArrowheads="1"/>
          </p:cNvSpPr>
          <p:nvPr/>
        </p:nvSpPr>
        <p:spPr bwMode="gray">
          <a:xfrm>
            <a:off x="11113" y="6324600"/>
            <a:ext cx="9132887" cy="2349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gray">
          <a:xfrm>
            <a:off x="0" y="762000"/>
            <a:ext cx="9132888" cy="2333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 dirty="0">
              <a:latin typeface="Corbel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77788" y="0"/>
            <a:ext cx="71612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" y="990600"/>
            <a:ext cx="8890000" cy="524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4770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400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dirty="0"/>
              <a:t>[ </a:t>
            </a:r>
            <a:fld id="{D53E7A78-8A3B-4E83-9D91-64D5A9EAB7F7}" type="slidenum">
              <a:rPr lang="en-US" altLang="ko-KR" smtClean="0"/>
              <a:pPr>
                <a:defRPr/>
              </a:pPr>
              <a:t>‹#›</a:t>
            </a:fld>
            <a:r>
              <a:rPr lang="en-US" altLang="ko-KR" dirty="0"/>
              <a:t> ]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676173" y="6477000"/>
            <a:ext cx="361349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400" b="1" cap="none" spc="0" dirty="0">
                <a:ln w="3175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/>
                <a:latin typeface="+mj-lt"/>
              </a:rPr>
              <a:t>Intelligent Signal Processing Laboratory</a:t>
            </a:r>
          </a:p>
        </p:txBody>
      </p:sp>
      <p:pic>
        <p:nvPicPr>
          <p:cNvPr id="11" name="그림 10" descr="KU_SLOGAN_BS_01.g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54746" y="6228661"/>
            <a:ext cx="1836854" cy="6293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itchFamily="34" charset="0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92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92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92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92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 pitchFamily="34" charset="0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Tahoma" pitchFamily="34" charset="0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ahoma" pitchFamily="34" charset="0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2209800"/>
            <a:ext cx="9144000" cy="2133600"/>
          </a:xfrm>
          <a:solidFill>
            <a:srgbClr val="890000"/>
          </a:solidFill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US" altLang="ko-KR" sz="2800" b="0" dirty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Online pedestrian tracking with multi-stage </a:t>
            </a:r>
            <a:br>
              <a:rPr lang="en-US" altLang="ko-KR" sz="2800" b="0" dirty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800" b="0" dirty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re-identification</a:t>
            </a:r>
          </a:p>
        </p:txBody>
      </p:sp>
      <p:sp>
        <p:nvSpPr>
          <p:cNvPr id="4" name="텍스트 개체 틀 4"/>
          <p:cNvSpPr txBox="1">
            <a:spLocks/>
          </p:cNvSpPr>
          <p:nvPr/>
        </p:nvSpPr>
        <p:spPr bwMode="auto">
          <a:xfrm>
            <a:off x="771525" y="4797152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 b="1">
                <a:solidFill>
                  <a:schemeClr val="tx1"/>
                </a:solidFill>
                <a:latin typeface="Century Gothic" pitchFamily="34" charset="0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altLang="ko-KR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Yi-Fan Jiang, Hyunhak Shin, Jaeyong Ju, Hanseok Ko</a:t>
            </a:r>
            <a:r>
              <a:rPr lang="zh-CN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School of Electrical Engineering, Korea University, </a:t>
            </a: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Seoul, South Korea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651A814-0384-4219-9302-8429B1A27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Our proposed method is an enhancement of the approach of Ju </a:t>
            </a:r>
            <a:r>
              <a:rPr lang="en-US" altLang="zh-CN" i="1" dirty="0"/>
              <a:t>et al</a:t>
            </a:r>
            <a:r>
              <a:rPr lang="en-US" altLang="zh-CN" dirty="0"/>
              <a:t>. [7], which focuses on dealing with track drift and re-identification in cases of target re-entry.</a:t>
            </a:r>
          </a:p>
          <a:p>
            <a:endParaRPr lang="en-US" altLang="zh-CN" dirty="0"/>
          </a:p>
          <a:p>
            <a:r>
              <a:rPr lang="en-US" altLang="zh-CN" dirty="0"/>
              <a:t>We handle track drift problem under long-term occlusion with associating between re-appearance detections and lost targets contained in past frames, through the use of a target appearance model and target size information.</a:t>
            </a:r>
          </a:p>
          <a:p>
            <a:endParaRPr lang="en-US" altLang="zh-CN" dirty="0"/>
          </a:p>
          <a:p>
            <a:r>
              <a:rPr lang="en-US" altLang="zh-CN" dirty="0"/>
              <a:t>To handle re-enter problem, we associate re-appearance detections with targets who had exited the FOV, and this association is determined according to a target appearance model.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D216F0-0C28-49CF-A067-695E64DE6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10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99226D1-9AE5-4AF6-9F94-AC6F1FF3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69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片包含 屏幕截图&#10;&#10;已生成极高可信度的说明">
            <a:extLst>
              <a:ext uri="{FF2B5EF4-FFF2-40B4-BE49-F238E27FC236}">
                <a16:creationId xmlns:a16="http://schemas.microsoft.com/office/drawing/2014/main" id="{B3E9A009-27AC-4ED9-9D5C-9E750D3C1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" y="1124744"/>
            <a:ext cx="8890000" cy="3257564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9CC48D-1A51-4227-82E5-8362A790D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11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295D1F8-0FA5-41E4-98B6-421A7FA7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A0630CAD-5250-4C51-A6E1-9EF9666AEF5E}"/>
              </a:ext>
            </a:extLst>
          </p:cNvPr>
          <p:cNvSpPr txBox="1">
            <a:spLocks/>
          </p:cNvSpPr>
          <p:nvPr/>
        </p:nvSpPr>
        <p:spPr bwMode="auto">
          <a:xfrm>
            <a:off x="101600" y="990600"/>
            <a:ext cx="8890000" cy="524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endParaRPr kumimoji="0" lang="en-US" altLang="zh-CN" kern="0" dirty="0"/>
          </a:p>
          <a:p>
            <a:pPr latinLnBrk="0"/>
            <a:endParaRPr kumimoji="0" lang="en-US" altLang="zh-CN" kern="0" dirty="0"/>
          </a:p>
          <a:p>
            <a:pPr latinLnBrk="0"/>
            <a:endParaRPr kumimoji="0" lang="en-US" altLang="zh-CN" kern="0" dirty="0"/>
          </a:p>
          <a:p>
            <a:pPr latinLnBrk="0"/>
            <a:endParaRPr kumimoji="0" lang="en-US" altLang="zh-CN" kern="0" dirty="0"/>
          </a:p>
          <a:p>
            <a:pPr latinLnBrk="0"/>
            <a:endParaRPr kumimoji="0" lang="en-US" altLang="zh-CN" kern="0" dirty="0"/>
          </a:p>
          <a:p>
            <a:pPr latinLnBrk="0"/>
            <a:endParaRPr kumimoji="0" lang="en-US" altLang="zh-CN" kern="0" dirty="0"/>
          </a:p>
          <a:p>
            <a:pPr latinLnBrk="0"/>
            <a:endParaRPr kumimoji="0" lang="en-US" altLang="zh-CN" kern="0" dirty="0"/>
          </a:p>
          <a:p>
            <a:pPr latinLnBrk="0"/>
            <a:endParaRPr kumimoji="0" lang="en-US" altLang="zh-CN" kern="0" dirty="0"/>
          </a:p>
          <a:p>
            <a:pPr latinLnBrk="0"/>
            <a:r>
              <a:rPr kumimoji="0" lang="en-US" altLang="zh-CN" kern="0" dirty="0"/>
              <a:t>Data association stage</a:t>
            </a:r>
          </a:p>
          <a:p>
            <a:pPr latinLnBrk="0"/>
            <a:r>
              <a:rPr kumimoji="0" lang="en-US" altLang="zh-CN" kern="0" dirty="0"/>
              <a:t>First re-identification stage</a:t>
            </a:r>
          </a:p>
          <a:p>
            <a:pPr latinLnBrk="0"/>
            <a:r>
              <a:rPr kumimoji="0" lang="en-US" altLang="zh-CN" kern="0" dirty="0"/>
              <a:t>Second re-identification stage</a:t>
            </a:r>
            <a:endParaRPr kumimoji="0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02966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16CA49F-2C05-4FE9-B971-B105B33FA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Goal</a:t>
            </a:r>
          </a:p>
          <a:p>
            <a:pPr lvl="1"/>
            <a:r>
              <a:rPr lang="en-US" altLang="zh-CN" dirty="0"/>
              <a:t>Estimating target location with data association and multi-stage re-identification between previous tracks and current detections.</a:t>
            </a:r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Estimating target location by data association with appearance, size and position affinity.</a:t>
            </a:r>
          </a:p>
          <a:p>
            <a:pPr lvl="2"/>
            <a:r>
              <a:rPr lang="en-US" altLang="zh-CN" dirty="0"/>
              <a:t>Solving track drifting problem under long-term occlusion by 1</a:t>
            </a:r>
            <a:r>
              <a:rPr lang="en-US" altLang="zh-CN" baseline="30000" dirty="0"/>
              <a:t>st</a:t>
            </a:r>
            <a:r>
              <a:rPr lang="en-US" altLang="zh-CN" dirty="0"/>
              <a:t> re-identification stage with appearance and size affinity.</a:t>
            </a:r>
          </a:p>
          <a:p>
            <a:pPr lvl="2"/>
            <a:r>
              <a:rPr lang="en-US" altLang="zh-CN" dirty="0"/>
              <a:t>Solving target re-enter problem by 2</a:t>
            </a:r>
            <a:r>
              <a:rPr lang="en-US" altLang="zh-CN" baseline="30000" dirty="0"/>
              <a:t>nd</a:t>
            </a:r>
            <a:r>
              <a:rPr lang="en-US" altLang="zh-CN" dirty="0"/>
              <a:t> re-identification stage with appearance affinity.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97376-2076-40D5-A835-75B607B86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12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4298D69-36E2-4A25-B412-9447AA12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378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C23791A-DDD1-4575-9355-71A5D7DFB2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Problem definition</a:t>
                </a:r>
              </a:p>
              <a:p>
                <a:pPr lvl="1"/>
                <a:r>
                  <a:rPr lang="en-US" altLang="zh-CN" dirty="0"/>
                  <a:t>Detections and targets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dirty="0"/>
                  <a:t>: Object detection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is detected in frame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: Group of detection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dirty="0"/>
                  <a:t> is the group of unmatched detections produced by the data association stage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 is the group of unmatched detections produced by the first re-identification stage.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dirty="0"/>
                  <a:t>: Tracks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of frame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: Group of tracks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Target location and speed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zh-CN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Position of track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Size of track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C23791A-DDD1-4575-9355-71A5D7DFB2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7" t="-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9F8875-CD53-4E42-A872-E43425A538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13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BCEB214-BBF7-4A86-B542-A81F24B9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05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E0C6C8-09ED-4D9D-BCB1-408D55166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Goal</a:t>
                </a:r>
              </a:p>
              <a:p>
                <a:pPr lvl="1"/>
                <a:r>
                  <a:rPr lang="en-US" altLang="zh-CN" dirty="0"/>
                  <a:t>Estimating target location by data association between previous tracks and current detections.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In data association stage, we use the product result of the three criteria of appearance, shape and position to represent the level of affinity of the target-detection pairs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𝑖𝑡h</m:t>
                    </m:r>
                  </m:oMath>
                </a14:m>
                <a:r>
                  <a:rPr lang="en-US" altLang="zh-CN" dirty="0"/>
                  <a:t> target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𝑗𝑡h</m:t>
                    </m:r>
                  </m:oMath>
                </a14:m>
                <a:r>
                  <a:rPr lang="en-US" altLang="zh-CN" dirty="0"/>
                  <a:t> detection:</a:t>
                </a:r>
              </a:p>
              <a:p>
                <a:pPr marL="457200" lvl="1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 are the appearance affinity, size affinity and position affinity respectively.</a:t>
                </a:r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93E0C6C8-09ED-4D9D-BCB1-408D55166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7" t="-931" r="-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73248-7458-469A-9E6B-F566CFCE8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14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DB7E397-A2CA-4237-B463-00E7BDBD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association 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31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7446B4E-C4CD-4CEB-96C8-BAFB2FA4D1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600" y="990600"/>
                <a:ext cx="8890000" cy="5240338"/>
              </a:xfrm>
            </p:spPr>
            <p:txBody>
              <a:bodyPr/>
              <a:lstStyle/>
              <a:p>
                <a:r>
                  <a:rPr lang="en-US" altLang="zh-CN" dirty="0"/>
                  <a:t>Appearance affinity</a:t>
                </a:r>
              </a:p>
              <a:p>
                <a:pPr lvl="1"/>
                <a:r>
                  <a:rPr lang="en-US" altLang="zh-CN" dirty="0"/>
                  <a:t>Template matching-based method [7].</a:t>
                </a:r>
              </a:p>
              <a:p>
                <a:pPr lvl="1"/>
                <a:r>
                  <a:rPr lang="en-US" altLang="zh-CN" dirty="0"/>
                  <a:t>Template: 24 bin RGI histogram, size is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30×70</m:t>
                    </m:r>
                  </m:oMath>
                </a14:m>
                <a:r>
                  <a:rPr lang="en-US" altLang="zh-CN" dirty="0"/>
                  <a:t>. Pool size is 30.</a:t>
                </a:r>
              </a:p>
              <a:p>
                <a:pPr lvl="1"/>
                <a:r>
                  <a:rPr lang="en-US" altLang="zh-CN" dirty="0"/>
                  <a:t>Update mechanism: revises the latest target template from detection every data association stage and refresh template pool.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)&gt;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p>
                          </m:sSub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+(1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dirty="0"/>
                  <a:t> is the template of detection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altLang="zh-CN" dirty="0"/>
                  <a:t> is the latest template of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is the historical template pool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∙,∙</m:t>
                        </m:r>
                      </m:e>
                    </m:d>
                  </m:oMath>
                </a14:m>
                <a:r>
                  <a:rPr lang="en-US" altLang="zh-CN" dirty="0"/>
                  <a:t> is the Bhattacharyya coefficient to calculate the affinity of two templates.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7446B4E-C4CD-4CEB-96C8-BAFB2FA4D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600" y="990600"/>
                <a:ext cx="8890000" cy="5240338"/>
              </a:xfrm>
              <a:blipFill>
                <a:blip r:embed="rId2"/>
                <a:stretch>
                  <a:fillRect l="-1097" t="-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92EF37-F411-4F1B-B2D8-4B435EC12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15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B4134AF-0D59-490C-B1B0-5DFD9AB5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association 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31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7DA79ED-21D4-4022-BFF2-3FAD32DF9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Size affinity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sup>
                                  </m:sSubSup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sSup>
                                            <m:sSup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lvl="1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 are the height and width of detections and targets respectively.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Position affinity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)&gt;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lvl="1"/>
                <a:r>
                  <a:rPr lang="en-US" altLang="zh-CN" dirty="0"/>
                  <a:t>where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 is the covariance of position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 is the normalizing factor.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57DA79ED-21D4-4022-BFF2-3FAD32DF9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7" t="-931" r="-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835F16-B82E-452E-8FE6-9D78B5AE67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16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87CA647-F0AC-4F6B-B3CF-FC33EBC4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association 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64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862C136-919D-4BB1-80B7-4163EDC9F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Goal:  Dealing with the target drift problem when the target is temporarily lost.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First re-identification algorithm determines affinity: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≤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3862C136-919D-4BB1-80B7-4163EDC9F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7" t="-931" b="-3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5DA1C2-3F3D-4073-AFC2-4B66B8582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17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1B49796-BF93-4D36-99CB-B99C7142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re-identification stage </a:t>
            </a:r>
            <a:endParaRPr lang="zh-CN" altLang="en-US" dirty="0"/>
          </a:p>
        </p:txBody>
      </p:sp>
      <p:pic>
        <p:nvPicPr>
          <p:cNvPr id="5" name="图片 4" descr="C:\Users\jyfjy\AppData\Local\Microsoft\Windows\INetCache\Content.Word\f2a_fixed.png">
            <a:extLst>
              <a:ext uri="{FF2B5EF4-FFF2-40B4-BE49-F238E27FC236}">
                <a16:creationId xmlns:a16="http://schemas.microsoft.com/office/drawing/2014/main" id="{3350F856-C466-424F-9909-D66B19BFE1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24" y="1988840"/>
            <a:ext cx="2376264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jyfjy\AppData\Local\Microsoft\Windows\INetCache\Content.Word\f2b_fixed.png">
            <a:extLst>
              <a:ext uri="{FF2B5EF4-FFF2-40B4-BE49-F238E27FC236}">
                <a16:creationId xmlns:a16="http://schemas.microsoft.com/office/drawing/2014/main" id="{2D410794-2999-4BFF-973C-2F688967685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580" y="1988840"/>
            <a:ext cx="2426628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jyfjy\AppData\Local\Microsoft\Windows\INetCache\Content.Word\f2c_fixed.png">
            <a:extLst>
              <a:ext uri="{FF2B5EF4-FFF2-40B4-BE49-F238E27FC236}">
                <a16:creationId xmlns:a16="http://schemas.microsoft.com/office/drawing/2014/main" id="{630468A9-6446-4C2D-8954-A318C10AD77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988840"/>
            <a:ext cx="2373972" cy="1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51">
            <a:extLst>
              <a:ext uri="{FF2B5EF4-FFF2-40B4-BE49-F238E27FC236}">
                <a16:creationId xmlns:a16="http://schemas.microsoft.com/office/drawing/2014/main" id="{5E6564DB-3D9A-48FD-A66A-D1861FAF96B9}"/>
              </a:ext>
            </a:extLst>
          </p:cNvPr>
          <p:cNvSpPr/>
          <p:nvPr/>
        </p:nvSpPr>
        <p:spPr>
          <a:xfrm>
            <a:off x="339256" y="3832974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kumimoji="0" lang="en-US" altLang="ko-KR" dirty="0">
                <a:solidFill>
                  <a:srgbClr val="000000"/>
                </a:solidFill>
                <a:ea typeface="맑은 고딕"/>
              </a:rPr>
              <a:t>&lt;Normally tracking &gt; </a:t>
            </a:r>
            <a:endParaRPr kumimoji="0"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직사각형 51">
            <a:extLst>
              <a:ext uri="{FF2B5EF4-FFF2-40B4-BE49-F238E27FC236}">
                <a16:creationId xmlns:a16="http://schemas.microsoft.com/office/drawing/2014/main" id="{64C5CE40-B814-43BD-BA42-D410C312D300}"/>
              </a:ext>
            </a:extLst>
          </p:cNvPr>
          <p:cNvSpPr/>
          <p:nvPr/>
        </p:nvSpPr>
        <p:spPr>
          <a:xfrm>
            <a:off x="3467894" y="3832974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kumimoji="0" lang="en-US" altLang="ko-KR" dirty="0">
                <a:solidFill>
                  <a:srgbClr val="000000"/>
                </a:solidFill>
                <a:ea typeface="맑은 고딕"/>
              </a:rPr>
              <a:t>&lt;Temporary lost &gt; </a:t>
            </a:r>
            <a:endParaRPr kumimoji="0"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직사각형 51">
            <a:extLst>
              <a:ext uri="{FF2B5EF4-FFF2-40B4-BE49-F238E27FC236}">
                <a16:creationId xmlns:a16="http://schemas.microsoft.com/office/drawing/2014/main" id="{85A4E41F-6C9A-4252-9FDB-9BF3FDAE119A}"/>
              </a:ext>
            </a:extLst>
          </p:cNvPr>
          <p:cNvSpPr/>
          <p:nvPr/>
        </p:nvSpPr>
        <p:spPr>
          <a:xfrm>
            <a:off x="6488194" y="3832974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kumimoji="0" lang="en-US" altLang="ko-KR" dirty="0">
                <a:solidFill>
                  <a:srgbClr val="000000"/>
                </a:solidFill>
                <a:ea typeface="맑은 고딕"/>
              </a:rPr>
              <a:t>&lt;Recovery from temporary lost &gt; </a:t>
            </a:r>
            <a:endParaRPr kumimoji="0"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7D05086-85AC-49ED-BB4A-67FE99FAA1C3}"/>
              </a:ext>
            </a:extLst>
          </p:cNvPr>
          <p:cNvCxnSpPr>
            <a:stCxn id="5" idx="3"/>
            <a:endCxn id="6" idx="1"/>
          </p:cNvCxnSpPr>
          <p:nvPr/>
        </p:nvCxnSpPr>
        <p:spPr bwMode="auto">
          <a:xfrm>
            <a:off x="2670388" y="2888940"/>
            <a:ext cx="727192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8E93587-6B18-4929-AF8E-A450A92B68DA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5824208" y="2888940"/>
            <a:ext cx="6200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82036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2EAEB94-4F01-4CF3-A775-D01B92E5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967274"/>
            <a:ext cx="8890000" cy="5240338"/>
          </a:xfrm>
          <a:noFill/>
          <a:ln w="38100" cap="flat" cmpd="dbl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1">
              <a:spcBef>
                <a:spcPct val="0"/>
              </a:spcBef>
            </a:pPr>
            <a:r>
              <a:rPr kumimoji="1" lang="en-US" altLang="zh-CN" kern="1200" dirty="0">
                <a:latin typeface="Arial" charset="0"/>
                <a:ea typeface="굴림" charset="-127"/>
                <a:cs typeface="+mn-cs"/>
              </a:rPr>
              <a:t>First re-id details:</a:t>
            </a:r>
          </a:p>
          <a:p>
            <a:pPr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latinLnBrk="1">
              <a:spcBef>
                <a:spcPct val="0"/>
              </a:spcBef>
            </a:pPr>
            <a:endParaRPr kumimoji="1" lang="en-US" altLang="zh-CN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  <a:p>
            <a:pPr algn="ctr" latinLnBrk="1">
              <a:spcBef>
                <a:spcPct val="0"/>
              </a:spcBef>
            </a:pPr>
            <a:endParaRPr kumimoji="1" lang="zh-CN" altLang="en-US" kern="1200" dirty="0">
              <a:solidFill>
                <a:schemeClr val="tx1"/>
              </a:solidFill>
              <a:latin typeface="Arial" charset="0"/>
              <a:ea typeface="굴림" charset="-127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FB4208-B086-46F0-BF1B-CE65E369B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18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0FB0078-9F03-418F-845D-6E64DD8D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re-identification stage 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1E655F7-807A-4087-82B3-F759D5ACDA98}"/>
              </a:ext>
            </a:extLst>
          </p:cNvPr>
          <p:cNvSpPr/>
          <p:nvPr/>
        </p:nvSpPr>
        <p:spPr bwMode="auto">
          <a:xfrm>
            <a:off x="4839717" y="4071835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502181D-3576-403F-9309-5A919AAA7DC3}"/>
              </a:ext>
            </a:extLst>
          </p:cNvPr>
          <p:cNvSpPr/>
          <p:nvPr/>
        </p:nvSpPr>
        <p:spPr bwMode="auto">
          <a:xfrm>
            <a:off x="4346523" y="3891815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3BF7C07-BFBF-49FD-BB6B-0DD6FDBBEA24}"/>
              </a:ext>
            </a:extLst>
          </p:cNvPr>
          <p:cNvSpPr/>
          <p:nvPr/>
        </p:nvSpPr>
        <p:spPr bwMode="auto">
          <a:xfrm>
            <a:off x="3853329" y="3721977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EED2690-CEEC-476E-8F2E-B97D96C39E5D}"/>
              </a:ext>
            </a:extLst>
          </p:cNvPr>
          <p:cNvSpPr/>
          <p:nvPr/>
        </p:nvSpPr>
        <p:spPr bwMode="auto">
          <a:xfrm>
            <a:off x="4911725" y="4143843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6470F5-8EDD-4201-9796-4C678D648B9F}"/>
              </a:ext>
            </a:extLst>
          </p:cNvPr>
          <p:cNvSpPr/>
          <p:nvPr/>
        </p:nvSpPr>
        <p:spPr bwMode="auto">
          <a:xfrm>
            <a:off x="4418531" y="3963823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64F959E-D23F-47EE-88A5-F91A7661BCAC}"/>
              </a:ext>
            </a:extLst>
          </p:cNvPr>
          <p:cNvSpPr/>
          <p:nvPr/>
        </p:nvSpPr>
        <p:spPr bwMode="auto">
          <a:xfrm>
            <a:off x="3925337" y="3793985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3A01257-430B-4BA9-A60F-2C27D7933211}"/>
              </a:ext>
            </a:extLst>
          </p:cNvPr>
          <p:cNvSpPr/>
          <p:nvPr/>
        </p:nvSpPr>
        <p:spPr bwMode="auto">
          <a:xfrm>
            <a:off x="3946377" y="3289523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D66B4EC-0DC5-403B-9712-63BCE2FFB8FE}"/>
              </a:ext>
            </a:extLst>
          </p:cNvPr>
          <p:cNvSpPr/>
          <p:nvPr/>
        </p:nvSpPr>
        <p:spPr bwMode="auto">
          <a:xfrm>
            <a:off x="3817325" y="2827437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848690F-1424-4253-8D7B-4D64A6C2CEF5}"/>
              </a:ext>
            </a:extLst>
          </p:cNvPr>
          <p:cNvSpPr/>
          <p:nvPr/>
        </p:nvSpPr>
        <p:spPr bwMode="auto">
          <a:xfrm>
            <a:off x="3548943" y="2388517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9972ADC-76F6-4001-8DA2-D04889859E9E}"/>
              </a:ext>
            </a:extLst>
          </p:cNvPr>
          <p:cNvSpPr/>
          <p:nvPr/>
        </p:nvSpPr>
        <p:spPr bwMode="auto">
          <a:xfrm>
            <a:off x="3078481" y="2172493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90BB4F8-847F-4966-AD56-197805BD681D}"/>
              </a:ext>
            </a:extLst>
          </p:cNvPr>
          <p:cNvSpPr/>
          <p:nvPr/>
        </p:nvSpPr>
        <p:spPr bwMode="auto">
          <a:xfrm>
            <a:off x="1877479" y="1943526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1693A50-F38C-4FAC-B06E-B33D0E189278}"/>
              </a:ext>
            </a:extLst>
          </p:cNvPr>
          <p:cNvSpPr/>
          <p:nvPr/>
        </p:nvSpPr>
        <p:spPr bwMode="auto">
          <a:xfrm>
            <a:off x="2506437" y="2036856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AA823D1-3A33-4727-B494-2F3A53C2DFA9}"/>
              </a:ext>
            </a:extLst>
          </p:cNvPr>
          <p:cNvSpPr/>
          <p:nvPr/>
        </p:nvSpPr>
        <p:spPr bwMode="auto">
          <a:xfrm>
            <a:off x="3316577" y="3541957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CED0E27-753F-48D9-BF05-2D2343FA8F5C}"/>
              </a:ext>
            </a:extLst>
          </p:cNvPr>
          <p:cNvSpPr/>
          <p:nvPr/>
        </p:nvSpPr>
        <p:spPr bwMode="auto">
          <a:xfrm>
            <a:off x="2772462" y="3361937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A8D698C-0056-487E-9E0D-4E1DFF4240F7}"/>
              </a:ext>
            </a:extLst>
          </p:cNvPr>
          <p:cNvSpPr/>
          <p:nvPr/>
        </p:nvSpPr>
        <p:spPr bwMode="auto">
          <a:xfrm>
            <a:off x="2222657" y="3181917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17B447E-9DC9-4709-9756-EC2F23974349}"/>
              </a:ext>
            </a:extLst>
          </p:cNvPr>
          <p:cNvSpPr/>
          <p:nvPr/>
        </p:nvSpPr>
        <p:spPr bwMode="auto">
          <a:xfrm>
            <a:off x="1672852" y="3043461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3CE6F32-E3EA-45C7-98CE-3903483A2805}"/>
              </a:ext>
            </a:extLst>
          </p:cNvPr>
          <p:cNvSpPr/>
          <p:nvPr/>
        </p:nvSpPr>
        <p:spPr bwMode="auto">
          <a:xfrm>
            <a:off x="1927503" y="2573382"/>
            <a:ext cx="1896526" cy="1902971"/>
          </a:xfrm>
          <a:prstGeom prst="ellipse">
            <a:avLst/>
          </a:prstGeom>
          <a:noFill/>
          <a:ln w="1905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C35339A-AC43-4ED3-A68D-8A5AEF66177B}"/>
              </a:ext>
            </a:extLst>
          </p:cNvPr>
          <p:cNvSpPr/>
          <p:nvPr/>
        </p:nvSpPr>
        <p:spPr bwMode="auto">
          <a:xfrm>
            <a:off x="101600" y="1484784"/>
            <a:ext cx="3471722" cy="3477393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7CCFAFD-D734-4C35-87B3-D69ED3D53E9F}"/>
              </a:ext>
            </a:extLst>
          </p:cNvPr>
          <p:cNvCxnSpPr>
            <a:cxnSpLocks/>
            <a:stCxn id="6" idx="1"/>
            <a:endCxn id="12" idx="5"/>
          </p:cNvCxnSpPr>
          <p:nvPr/>
        </p:nvCxnSpPr>
        <p:spPr bwMode="auto">
          <a:xfrm flipH="1" flipV="1">
            <a:off x="4602919" y="4148211"/>
            <a:ext cx="236798" cy="1036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C1E50E2-ADE9-49A1-8337-B80AC71D75C1}"/>
              </a:ext>
            </a:extLst>
          </p:cNvPr>
          <p:cNvCxnSpPr>
            <a:cxnSpLocks/>
            <a:stCxn id="9" idx="1"/>
            <a:endCxn id="13" idx="5"/>
          </p:cNvCxnSpPr>
          <p:nvPr/>
        </p:nvCxnSpPr>
        <p:spPr bwMode="auto">
          <a:xfrm flipH="1" flipV="1">
            <a:off x="4109725" y="3978373"/>
            <a:ext cx="236798" cy="934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001563C-9A72-45B2-B428-8FFA84FEBC96}"/>
              </a:ext>
            </a:extLst>
          </p:cNvPr>
          <p:cNvCxnSpPr>
            <a:cxnSpLocks/>
            <a:stCxn id="10" idx="1"/>
          </p:cNvCxnSpPr>
          <p:nvPr/>
        </p:nvCxnSpPr>
        <p:spPr bwMode="auto">
          <a:xfrm flipH="1" flipV="1">
            <a:off x="3543995" y="3789040"/>
            <a:ext cx="309334" cy="1129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3644433-B531-4CDB-A876-071E415D7670}"/>
              </a:ext>
            </a:extLst>
          </p:cNvPr>
          <p:cNvCxnSpPr>
            <a:cxnSpLocks/>
            <a:stCxn id="20" idx="1"/>
          </p:cNvCxnSpPr>
          <p:nvPr/>
        </p:nvCxnSpPr>
        <p:spPr bwMode="auto">
          <a:xfrm flipH="1" flipV="1">
            <a:off x="2922382" y="3573016"/>
            <a:ext cx="394195" cy="14896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37D81D3-5DE6-4780-B35E-3C5F29498793}"/>
              </a:ext>
            </a:extLst>
          </p:cNvPr>
          <p:cNvCxnSpPr>
            <a:cxnSpLocks/>
            <a:stCxn id="21" idx="1"/>
          </p:cNvCxnSpPr>
          <p:nvPr/>
        </p:nvCxnSpPr>
        <p:spPr bwMode="auto">
          <a:xfrm flipH="1" flipV="1">
            <a:off x="2372577" y="3403501"/>
            <a:ext cx="399885" cy="1384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76E142F-BEFA-45D1-8450-149DCD160FF7}"/>
              </a:ext>
            </a:extLst>
          </p:cNvPr>
          <p:cNvCxnSpPr>
            <a:stCxn id="22" idx="1"/>
          </p:cNvCxnSpPr>
          <p:nvPr/>
        </p:nvCxnSpPr>
        <p:spPr bwMode="auto">
          <a:xfrm flipH="1" flipV="1">
            <a:off x="1859334" y="3241458"/>
            <a:ext cx="363323" cy="120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DF81D70-2A25-4BC1-A475-A53F4F5587CF}"/>
              </a:ext>
            </a:extLst>
          </p:cNvPr>
          <p:cNvCxnSpPr>
            <a:stCxn id="23" idx="0"/>
            <a:endCxn id="17" idx="3"/>
          </p:cNvCxnSpPr>
          <p:nvPr/>
        </p:nvCxnSpPr>
        <p:spPr bwMode="auto">
          <a:xfrm flipV="1">
            <a:off x="1852872" y="2356881"/>
            <a:ext cx="1257245" cy="6865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2379342-E345-4317-A052-FEC8277DD314}"/>
                  </a:ext>
                </a:extLst>
              </p:cNvPr>
              <p:cNvSpPr txBox="1"/>
              <p:nvPr/>
            </p:nvSpPr>
            <p:spPr>
              <a:xfrm>
                <a:off x="4466698" y="4503883"/>
                <a:ext cx="1123342" cy="354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zh-CN" altLang="en-US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2379342-E345-4317-A052-FEC8277D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4503883"/>
                <a:ext cx="1123342" cy="354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F3C5E86-5A2B-48BB-9A3C-69EB05899DA8}"/>
                  </a:ext>
                </a:extLst>
              </p:cNvPr>
              <p:cNvSpPr txBox="1"/>
              <p:nvPr/>
            </p:nvSpPr>
            <p:spPr>
              <a:xfrm>
                <a:off x="1423820" y="1591600"/>
                <a:ext cx="1123342" cy="34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F3C5E86-5A2B-48BB-9A3C-69EB05899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20" y="1591600"/>
                <a:ext cx="1123342" cy="348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5052314-BDCA-4F31-9FCB-C35DE8D500F6}"/>
                  </a:ext>
                </a:extLst>
              </p:cNvPr>
              <p:cNvSpPr txBox="1"/>
              <p:nvPr/>
            </p:nvSpPr>
            <p:spPr>
              <a:xfrm>
                <a:off x="1274472" y="4963714"/>
                <a:ext cx="1123342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1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5052314-BDCA-4F31-9FCB-C35DE8D50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472" y="4963714"/>
                <a:ext cx="1123342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64698DC-B172-457B-8C58-381A5C7166BD}"/>
                  </a:ext>
                </a:extLst>
              </p:cNvPr>
              <p:cNvSpPr txBox="1"/>
              <p:nvPr/>
            </p:nvSpPr>
            <p:spPr>
              <a:xfrm>
                <a:off x="1273638" y="3963823"/>
                <a:ext cx="1123342" cy="321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1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564698DC-B172-457B-8C58-381A5C71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38" y="3963823"/>
                <a:ext cx="1123342" cy="3218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D19F627-212B-42E5-AD08-C148E164CAE0}"/>
                  </a:ext>
                </a:extLst>
              </p:cNvPr>
              <p:cNvSpPr/>
              <p:nvPr/>
            </p:nvSpPr>
            <p:spPr>
              <a:xfrm>
                <a:off x="1281705" y="2797399"/>
                <a:ext cx="588623" cy="342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D19F627-212B-42E5-AD08-C148E164C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05" y="2797399"/>
                <a:ext cx="588623" cy="342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D6D410E-973A-4DD7-B72D-BC49BD860AA1}"/>
                  </a:ext>
                </a:extLst>
              </p:cNvPr>
              <p:cNvSpPr/>
              <p:nvPr/>
            </p:nvSpPr>
            <p:spPr>
              <a:xfrm>
                <a:off x="3052302" y="1805661"/>
                <a:ext cx="604653" cy="354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D6D410E-973A-4DD7-B72D-BC49BD860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02" y="1805661"/>
                <a:ext cx="604653" cy="354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95D3BC45-CE81-4175-A90F-3FBAF93BC604}"/>
              </a:ext>
            </a:extLst>
          </p:cNvPr>
          <p:cNvSpPr/>
          <p:nvPr/>
        </p:nvSpPr>
        <p:spPr bwMode="auto">
          <a:xfrm>
            <a:off x="8566513" y="4153731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D44C047C-B5BF-4E21-9393-301F7E4CE1BE}"/>
              </a:ext>
            </a:extLst>
          </p:cNvPr>
          <p:cNvSpPr/>
          <p:nvPr/>
        </p:nvSpPr>
        <p:spPr bwMode="auto">
          <a:xfrm>
            <a:off x="8073319" y="3973711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6A88CDE-C132-474C-8EAC-CA0A60000C01}"/>
              </a:ext>
            </a:extLst>
          </p:cNvPr>
          <p:cNvSpPr/>
          <p:nvPr/>
        </p:nvSpPr>
        <p:spPr bwMode="auto">
          <a:xfrm>
            <a:off x="7580125" y="3803873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2B83726-079F-49B6-8AB9-193D8C994F90}"/>
              </a:ext>
            </a:extLst>
          </p:cNvPr>
          <p:cNvSpPr/>
          <p:nvPr/>
        </p:nvSpPr>
        <p:spPr bwMode="auto">
          <a:xfrm>
            <a:off x="8638521" y="4225739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E64873A5-EC91-43B9-8207-E39185F50C16}"/>
              </a:ext>
            </a:extLst>
          </p:cNvPr>
          <p:cNvSpPr/>
          <p:nvPr/>
        </p:nvSpPr>
        <p:spPr bwMode="auto">
          <a:xfrm>
            <a:off x="8145327" y="4045719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BC1DAC1F-4F3C-4CFA-A51F-2FDC92BF6F79}"/>
              </a:ext>
            </a:extLst>
          </p:cNvPr>
          <p:cNvSpPr/>
          <p:nvPr/>
        </p:nvSpPr>
        <p:spPr bwMode="auto">
          <a:xfrm>
            <a:off x="7652133" y="3875881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472A692-A7DF-410B-B4F3-3ED66A7F9BB9}"/>
              </a:ext>
            </a:extLst>
          </p:cNvPr>
          <p:cNvSpPr/>
          <p:nvPr/>
        </p:nvSpPr>
        <p:spPr bwMode="auto">
          <a:xfrm>
            <a:off x="7673173" y="3371419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33FBA56-658E-47B5-8213-406308D218C0}"/>
              </a:ext>
            </a:extLst>
          </p:cNvPr>
          <p:cNvSpPr/>
          <p:nvPr/>
        </p:nvSpPr>
        <p:spPr bwMode="auto">
          <a:xfrm>
            <a:off x="7544121" y="2909333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FF3496C-21C1-4932-B479-8BC4AA89E460}"/>
              </a:ext>
            </a:extLst>
          </p:cNvPr>
          <p:cNvSpPr/>
          <p:nvPr/>
        </p:nvSpPr>
        <p:spPr bwMode="auto">
          <a:xfrm>
            <a:off x="7275739" y="2470413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389997DE-78DF-48FE-851B-F6A49CF2FD01}"/>
              </a:ext>
            </a:extLst>
          </p:cNvPr>
          <p:cNvSpPr/>
          <p:nvPr/>
        </p:nvSpPr>
        <p:spPr bwMode="auto">
          <a:xfrm>
            <a:off x="6805277" y="2254389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48ACDAA3-D106-45E9-8A4A-72FA94DF7FB2}"/>
              </a:ext>
            </a:extLst>
          </p:cNvPr>
          <p:cNvSpPr/>
          <p:nvPr/>
        </p:nvSpPr>
        <p:spPr bwMode="auto">
          <a:xfrm>
            <a:off x="5604275" y="2025422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10F5FC2-54F8-471C-8A60-8B4096350D9D}"/>
              </a:ext>
            </a:extLst>
          </p:cNvPr>
          <p:cNvSpPr/>
          <p:nvPr/>
        </p:nvSpPr>
        <p:spPr bwMode="auto">
          <a:xfrm>
            <a:off x="6233233" y="2118752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8316CE7-A2EC-4FB4-A682-FACF58499C86}"/>
              </a:ext>
            </a:extLst>
          </p:cNvPr>
          <p:cNvCxnSpPr>
            <a:cxnSpLocks/>
            <a:stCxn id="57" idx="1"/>
            <a:endCxn id="61" idx="5"/>
          </p:cNvCxnSpPr>
          <p:nvPr/>
        </p:nvCxnSpPr>
        <p:spPr bwMode="auto">
          <a:xfrm flipH="1" flipV="1">
            <a:off x="8329715" y="4230107"/>
            <a:ext cx="236798" cy="1036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41A1D2F-2144-4D57-A0E0-B04BABDB4CDA}"/>
              </a:ext>
            </a:extLst>
          </p:cNvPr>
          <p:cNvCxnSpPr>
            <a:cxnSpLocks/>
            <a:stCxn id="58" idx="1"/>
            <a:endCxn id="62" idx="5"/>
          </p:cNvCxnSpPr>
          <p:nvPr/>
        </p:nvCxnSpPr>
        <p:spPr bwMode="auto">
          <a:xfrm flipH="1" flipV="1">
            <a:off x="7836521" y="4060269"/>
            <a:ext cx="236798" cy="934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24A9F05-0241-46A3-A3C3-5847090F8809}"/>
                  </a:ext>
                </a:extLst>
              </p:cNvPr>
              <p:cNvSpPr/>
              <p:nvPr/>
            </p:nvSpPr>
            <p:spPr>
              <a:xfrm>
                <a:off x="6779098" y="1834019"/>
                <a:ext cx="603049" cy="354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24A9F05-0241-46A3-A3C3-5847090F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098" y="1834019"/>
                <a:ext cx="603049" cy="3543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EDD06894-3DC2-41D7-BD5F-EA0015BAC1CD}"/>
              </a:ext>
            </a:extLst>
          </p:cNvPr>
          <p:cNvSpPr/>
          <p:nvPr/>
        </p:nvSpPr>
        <p:spPr bwMode="auto">
          <a:xfrm>
            <a:off x="6903543" y="2513169"/>
            <a:ext cx="360040" cy="360040"/>
          </a:xfrm>
          <a:prstGeom prst="roundRect">
            <a:avLst/>
          </a:prstGeom>
          <a:noFill/>
          <a:ln w="3810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63AAB8F-74E0-408E-84C6-8F593BD9BCC7}"/>
              </a:ext>
            </a:extLst>
          </p:cNvPr>
          <p:cNvSpPr/>
          <p:nvPr/>
        </p:nvSpPr>
        <p:spPr bwMode="auto">
          <a:xfrm>
            <a:off x="7108957" y="2939250"/>
            <a:ext cx="338323" cy="383069"/>
          </a:xfrm>
          <a:prstGeom prst="roundRect">
            <a:avLst/>
          </a:prstGeom>
          <a:noFill/>
          <a:ln w="3810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 eaLnBrk="0" hangingPunct="0">
              <a:buChar char="•"/>
            </a:pPr>
            <a:endParaRPr lang="zh-CN" altLang="en-US" sz="2400"/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F753E2AC-5EB0-4620-8E57-E6443DA67207}"/>
              </a:ext>
            </a:extLst>
          </p:cNvPr>
          <p:cNvSpPr/>
          <p:nvPr/>
        </p:nvSpPr>
        <p:spPr bwMode="auto">
          <a:xfrm>
            <a:off x="7335789" y="3378703"/>
            <a:ext cx="360040" cy="360040"/>
          </a:xfrm>
          <a:prstGeom prst="roundRect">
            <a:avLst/>
          </a:prstGeom>
          <a:noFill/>
          <a:ln w="3810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 eaLnBrk="0" hangingPunct="0">
              <a:buChar char="•"/>
            </a:pPr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57FCD8AE-2BC5-4034-8F67-94E05A02C334}"/>
                  </a:ext>
                </a:extLst>
              </p:cNvPr>
              <p:cNvSpPr txBox="1"/>
              <p:nvPr/>
            </p:nvSpPr>
            <p:spPr>
              <a:xfrm>
                <a:off x="8184862" y="4556702"/>
                <a:ext cx="1123342" cy="354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zh-CN" altLang="en-US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57FCD8AE-2BC5-4034-8F67-94E05A02C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62" y="4556702"/>
                <a:ext cx="1123342" cy="3543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6AF6C4B-C64B-4577-BAFF-34CC879E748A}"/>
                  </a:ext>
                </a:extLst>
              </p:cNvPr>
              <p:cNvSpPr txBox="1"/>
              <p:nvPr/>
            </p:nvSpPr>
            <p:spPr>
              <a:xfrm>
                <a:off x="5160580" y="1591600"/>
                <a:ext cx="1123342" cy="34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6AF6C4B-C64B-4577-BAFF-34CC879E7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580" y="1591600"/>
                <a:ext cx="1123342" cy="3438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4EE91116-8C53-4811-8CF2-BB17C17B68A8}"/>
              </a:ext>
            </a:extLst>
          </p:cNvPr>
          <p:cNvSpPr/>
          <p:nvPr/>
        </p:nvSpPr>
        <p:spPr bwMode="auto">
          <a:xfrm>
            <a:off x="6729537" y="2181433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B4266B27-B060-40A1-A9D1-1EE4F1D882E4}"/>
              </a:ext>
            </a:extLst>
          </p:cNvPr>
          <p:cNvSpPr/>
          <p:nvPr/>
        </p:nvSpPr>
        <p:spPr bwMode="auto">
          <a:xfrm>
            <a:off x="6161225" y="2037344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860F03E5-037A-4A16-ADF4-2A0A4DA8BDE8}"/>
              </a:ext>
            </a:extLst>
          </p:cNvPr>
          <p:cNvSpPr/>
          <p:nvPr/>
        </p:nvSpPr>
        <p:spPr bwMode="auto">
          <a:xfrm>
            <a:off x="5527089" y="1953414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D6926690-D053-4116-B3F4-D95FD1A19646}"/>
              </a:ext>
            </a:extLst>
          </p:cNvPr>
          <p:cNvCxnSpPr>
            <a:cxnSpLocks/>
            <a:stCxn id="93" idx="1"/>
            <a:endCxn id="68" idx="5"/>
          </p:cNvCxnSpPr>
          <p:nvPr/>
        </p:nvCxnSpPr>
        <p:spPr bwMode="auto">
          <a:xfrm flipH="1" flipV="1">
            <a:off x="6417621" y="2303140"/>
            <a:ext cx="311916" cy="583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96B6AA47-E99C-4929-836A-BB12B961917F}"/>
              </a:ext>
            </a:extLst>
          </p:cNvPr>
          <p:cNvCxnSpPr>
            <a:cxnSpLocks/>
            <a:stCxn id="94" idx="1"/>
          </p:cNvCxnSpPr>
          <p:nvPr/>
        </p:nvCxnSpPr>
        <p:spPr bwMode="auto">
          <a:xfrm flipH="1" flipV="1">
            <a:off x="5844604" y="2164012"/>
            <a:ext cx="316621" cy="533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686F4EDA-7BBE-4F41-A633-9A16ECD2C6AD}"/>
              </a:ext>
            </a:extLst>
          </p:cNvPr>
          <p:cNvCxnSpPr>
            <a:cxnSpLocks/>
          </p:cNvCxnSpPr>
          <p:nvPr/>
        </p:nvCxnSpPr>
        <p:spPr bwMode="auto">
          <a:xfrm>
            <a:off x="5436096" y="1412776"/>
            <a:ext cx="0" cy="37089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箭头: 右 125">
            <a:extLst>
              <a:ext uri="{FF2B5EF4-FFF2-40B4-BE49-F238E27FC236}">
                <a16:creationId xmlns:a16="http://schemas.microsoft.com/office/drawing/2014/main" id="{C2453848-F8FC-4D7D-9874-DF71F11E56EF}"/>
              </a:ext>
            </a:extLst>
          </p:cNvPr>
          <p:cNvSpPr/>
          <p:nvPr/>
        </p:nvSpPr>
        <p:spPr bwMode="auto">
          <a:xfrm>
            <a:off x="5076056" y="3125357"/>
            <a:ext cx="811073" cy="416600"/>
          </a:xfrm>
          <a:prstGeom prst="rightArrow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ED9AEA40-9D28-46F6-ADB1-6C2F172CDA10}"/>
              </a:ext>
            </a:extLst>
          </p:cNvPr>
          <p:cNvSpPr/>
          <p:nvPr/>
        </p:nvSpPr>
        <p:spPr bwMode="auto">
          <a:xfrm>
            <a:off x="755576" y="5404768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C5BCB6ED-87CD-4FFF-B457-D5BA7EB5F9E6}"/>
              </a:ext>
            </a:extLst>
          </p:cNvPr>
          <p:cNvSpPr/>
          <p:nvPr/>
        </p:nvSpPr>
        <p:spPr bwMode="auto">
          <a:xfrm>
            <a:off x="1273638" y="5404768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EBBF2345-5226-4E9C-A12C-C4A75B2A1402}"/>
              </a:ext>
            </a:extLst>
          </p:cNvPr>
          <p:cNvSpPr/>
          <p:nvPr/>
        </p:nvSpPr>
        <p:spPr bwMode="auto">
          <a:xfrm>
            <a:off x="1791467" y="5402695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DEBF4C33-4481-422D-9287-96473AB8F8D2}"/>
              </a:ext>
            </a:extLst>
          </p:cNvPr>
          <p:cNvSpPr/>
          <p:nvPr/>
        </p:nvSpPr>
        <p:spPr bwMode="auto">
          <a:xfrm>
            <a:off x="2305680" y="5411971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17787A0B-7254-4282-94A0-5C9CDA807770}"/>
              </a:ext>
            </a:extLst>
          </p:cNvPr>
          <p:cNvCxnSpPr/>
          <p:nvPr/>
        </p:nvCxnSpPr>
        <p:spPr bwMode="auto">
          <a:xfrm>
            <a:off x="1115616" y="5877272"/>
            <a:ext cx="15501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E1ABF548-BF21-4B1D-9736-09E7746F44E8}"/>
              </a:ext>
            </a:extLst>
          </p:cNvPr>
          <p:cNvSpPr/>
          <p:nvPr/>
        </p:nvSpPr>
        <p:spPr>
          <a:xfrm>
            <a:off x="1075856" y="5911116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2"/>
                </a:solidFill>
              </a:rPr>
              <a:t>Lower uncertainty 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20DF32EB-8E49-4F99-8658-BB05B9F002BB}"/>
              </a:ext>
            </a:extLst>
          </p:cNvPr>
          <p:cNvSpPr/>
          <p:nvPr/>
        </p:nvSpPr>
        <p:spPr bwMode="auto">
          <a:xfrm>
            <a:off x="3893701" y="5192520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24D1D384-D28F-42E2-BE2B-6EDAD05B1CC7}"/>
              </a:ext>
            </a:extLst>
          </p:cNvPr>
          <p:cNvSpPr/>
          <p:nvPr/>
        </p:nvSpPr>
        <p:spPr>
          <a:xfrm>
            <a:off x="4141361" y="5146641"/>
            <a:ext cx="18870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Associated detection 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15664A27-23EF-4943-8A8B-E5D75AD77912}"/>
              </a:ext>
            </a:extLst>
          </p:cNvPr>
          <p:cNvSpPr/>
          <p:nvPr/>
        </p:nvSpPr>
        <p:spPr bwMode="auto">
          <a:xfrm>
            <a:off x="3893701" y="5589122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4CF44428-4172-4760-B9F1-43F902C14CB2}"/>
              </a:ext>
            </a:extLst>
          </p:cNvPr>
          <p:cNvSpPr/>
          <p:nvPr/>
        </p:nvSpPr>
        <p:spPr>
          <a:xfrm>
            <a:off x="4140145" y="5564732"/>
            <a:ext cx="1776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Detection response 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48" name="椭圆 147">
            <a:extLst>
              <a:ext uri="{FF2B5EF4-FFF2-40B4-BE49-F238E27FC236}">
                <a16:creationId xmlns:a16="http://schemas.microsoft.com/office/drawing/2014/main" id="{4180070C-C733-41E7-83C8-E2D474933BC3}"/>
              </a:ext>
            </a:extLst>
          </p:cNvPr>
          <p:cNvSpPr/>
          <p:nvPr/>
        </p:nvSpPr>
        <p:spPr bwMode="auto">
          <a:xfrm>
            <a:off x="3893701" y="5977147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F3106394-BBA2-43C7-AC15-E0618C0AF89B}"/>
              </a:ext>
            </a:extLst>
          </p:cNvPr>
          <p:cNvSpPr/>
          <p:nvPr/>
        </p:nvSpPr>
        <p:spPr>
          <a:xfrm>
            <a:off x="4140145" y="5932437"/>
            <a:ext cx="1863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Temporary lost target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AFF46D20-42F3-4B48-BE08-397DC55CD17A}"/>
              </a:ext>
            </a:extLst>
          </p:cNvPr>
          <p:cNvSpPr/>
          <p:nvPr/>
        </p:nvSpPr>
        <p:spPr bwMode="auto">
          <a:xfrm>
            <a:off x="6449423" y="5024000"/>
            <a:ext cx="360040" cy="360040"/>
          </a:xfrm>
          <a:prstGeom prst="roundRect">
            <a:avLst/>
          </a:prstGeom>
          <a:noFill/>
          <a:ln w="19050" cap="flat" cmpd="sng" algn="ctr">
            <a:gradFill>
              <a:gsLst>
                <a:gs pos="77000">
                  <a:srgbClr val="FFC000"/>
                </a:gs>
                <a:gs pos="0">
                  <a:srgbClr val="0070C0"/>
                </a:gs>
                <a:gs pos="26000">
                  <a:srgbClr val="00B0F0"/>
                </a:gs>
                <a:gs pos="51000">
                  <a:srgbClr val="00B050"/>
                </a:gs>
                <a:gs pos="100000">
                  <a:srgbClr val="FF0000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4178035D-B0E3-474F-9209-E0AAF41D62FE}"/>
              </a:ext>
            </a:extLst>
          </p:cNvPr>
          <p:cNvSpPr/>
          <p:nvPr/>
        </p:nvSpPr>
        <p:spPr>
          <a:xfrm>
            <a:off x="6828137" y="5060113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Associated track 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47209475-999B-4ACA-92A9-3C76E7FC85FF}"/>
              </a:ext>
            </a:extLst>
          </p:cNvPr>
          <p:cNvSpPr/>
          <p:nvPr/>
        </p:nvSpPr>
        <p:spPr bwMode="auto">
          <a:xfrm>
            <a:off x="6447688" y="5453995"/>
            <a:ext cx="360040" cy="360040"/>
          </a:xfrm>
          <a:prstGeom prst="roundRect">
            <a:avLst/>
          </a:prstGeom>
          <a:noFill/>
          <a:ln w="19050" cap="flat" cmpd="sng" algn="ctr">
            <a:gradFill>
              <a:gsLst>
                <a:gs pos="100000">
                  <a:srgbClr val="FFC000"/>
                </a:gs>
                <a:gs pos="0">
                  <a:srgbClr val="0070C0"/>
                </a:gs>
                <a:gs pos="37000">
                  <a:srgbClr val="00B0F0"/>
                </a:gs>
                <a:gs pos="71000">
                  <a:srgbClr val="00B050"/>
                </a:gs>
              </a:gsLst>
              <a:lin ang="0" scaled="0"/>
            </a:gra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20828019-8FF3-41BE-BA5E-F74391569796}"/>
              </a:ext>
            </a:extLst>
          </p:cNvPr>
          <p:cNvSpPr/>
          <p:nvPr/>
        </p:nvSpPr>
        <p:spPr>
          <a:xfrm>
            <a:off x="6826402" y="5490108"/>
            <a:ext cx="1816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Un-associated track 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AEE86F7A-4896-4FCE-A86C-8F74ED01250C}"/>
              </a:ext>
            </a:extLst>
          </p:cNvPr>
          <p:cNvSpPr/>
          <p:nvPr/>
        </p:nvSpPr>
        <p:spPr bwMode="auto">
          <a:xfrm>
            <a:off x="6451356" y="5890633"/>
            <a:ext cx="360040" cy="360040"/>
          </a:xfrm>
          <a:prstGeom prst="roundRect">
            <a:avLst/>
          </a:prstGeom>
          <a:noFill/>
          <a:ln w="3810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 eaLnBrk="0" hangingPunct="0">
              <a:buChar char="•"/>
            </a:pPr>
            <a:endParaRPr lang="zh-CN" altLang="en-US" sz="240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A73D6769-9318-4E3D-8949-4184BF49F1B5}"/>
              </a:ext>
            </a:extLst>
          </p:cNvPr>
          <p:cNvSpPr/>
          <p:nvPr/>
        </p:nvSpPr>
        <p:spPr>
          <a:xfrm>
            <a:off x="6830070" y="5926746"/>
            <a:ext cx="1457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Corrected track 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158" name="矩形: 圆角 157">
            <a:extLst>
              <a:ext uri="{FF2B5EF4-FFF2-40B4-BE49-F238E27FC236}">
                <a16:creationId xmlns:a16="http://schemas.microsoft.com/office/drawing/2014/main" id="{B7662376-3676-4470-9C3E-91248CFAA541}"/>
              </a:ext>
            </a:extLst>
          </p:cNvPr>
          <p:cNvSpPr/>
          <p:nvPr/>
        </p:nvSpPr>
        <p:spPr bwMode="auto">
          <a:xfrm>
            <a:off x="2819893" y="5411971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452C0EE3-AFF6-4219-BF7A-491C0E515608}"/>
                  </a:ext>
                </a:extLst>
              </p:cNvPr>
              <p:cNvSpPr/>
              <p:nvPr/>
            </p:nvSpPr>
            <p:spPr>
              <a:xfrm>
                <a:off x="3766780" y="997184"/>
                <a:ext cx="38806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2"/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𝑓𝑟𝑎𝑚𝑒</m:t>
                    </m:r>
                    <m:r>
                      <a:rPr lang="en-US" altLang="zh-CN" sz="1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                    →                    (</m:t>
                    </m:r>
                    <m:r>
                      <a:rPr lang="en-US" altLang="zh-CN" sz="1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+ 2) </m:t>
                    </m:r>
                    <m:r>
                      <a:rPr lang="en-US" altLang="zh-CN" sz="1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𝑓𝑟𝑎𝑚𝑒</m:t>
                    </m:r>
                  </m:oMath>
                </a14:m>
                <a:endParaRPr lang="zh-CN" altLang="en-US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452C0EE3-AFF6-4219-BF7A-491C0E515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780" y="997184"/>
                <a:ext cx="3880679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87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CFDA37-7CB8-4307-919A-6CAEF3EBC5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Corrected Tracks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sup>
                        </m:sSub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𝑛𝑒𝑤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After first re-id stage</a:t>
                </a:r>
              </a:p>
              <a:p>
                <a:pPr lvl="1"/>
                <a:r>
                  <a:rPr lang="en-US" altLang="zh-CN" dirty="0"/>
                  <a:t> the remaining unassociated detections are inserted into detection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in preparation for the second re-identification stage.</a:t>
                </a:r>
              </a:p>
              <a:p>
                <a:pPr lvl="1"/>
                <a:r>
                  <a:rPr lang="en-US" altLang="zh-CN" dirty="0"/>
                  <a:t>the remaining unassociated track which maintains unassociated status continuously for more than 20 frames, it is inserted into target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. Otherwise, if it maintains unassociated status continuously within 20 frames, the target's status is updated with a Kalman filter.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B1CFDA37-7CB8-4307-919A-6CAEF3EBC5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7" t="-931" r="-754" b="-1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42631D-F2B2-4D34-848C-E8A80DCC3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19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8DFB346-BF6A-4D17-A159-C551AD43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re-identification stage 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44D5793-035F-4F7F-BDED-3660EC98E71B}"/>
              </a:ext>
            </a:extLst>
          </p:cNvPr>
          <p:cNvSpPr/>
          <p:nvPr/>
        </p:nvSpPr>
        <p:spPr bwMode="auto">
          <a:xfrm>
            <a:off x="8481989" y="3398287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5C9F070-3E03-44E0-BACE-978493675591}"/>
              </a:ext>
            </a:extLst>
          </p:cNvPr>
          <p:cNvSpPr/>
          <p:nvPr/>
        </p:nvSpPr>
        <p:spPr bwMode="auto">
          <a:xfrm>
            <a:off x="7988795" y="3218267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8DB67C-B2A5-4437-A935-4B4C21B83EF0}"/>
              </a:ext>
            </a:extLst>
          </p:cNvPr>
          <p:cNvSpPr/>
          <p:nvPr/>
        </p:nvSpPr>
        <p:spPr bwMode="auto">
          <a:xfrm>
            <a:off x="7495601" y="3048429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9A979C1-6316-468D-938D-79D519A4EE04}"/>
              </a:ext>
            </a:extLst>
          </p:cNvPr>
          <p:cNvSpPr/>
          <p:nvPr/>
        </p:nvSpPr>
        <p:spPr bwMode="auto">
          <a:xfrm>
            <a:off x="8553997" y="3470295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182CBA9-0AD7-41C2-B534-E2933C31CAD1}"/>
              </a:ext>
            </a:extLst>
          </p:cNvPr>
          <p:cNvSpPr/>
          <p:nvPr/>
        </p:nvSpPr>
        <p:spPr bwMode="auto">
          <a:xfrm>
            <a:off x="8060803" y="3290275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E884F34-F0F6-4611-9657-3DF7C05673D7}"/>
              </a:ext>
            </a:extLst>
          </p:cNvPr>
          <p:cNvSpPr/>
          <p:nvPr/>
        </p:nvSpPr>
        <p:spPr bwMode="auto">
          <a:xfrm>
            <a:off x="7567609" y="3120437"/>
            <a:ext cx="216024" cy="216024"/>
          </a:xfrm>
          <a:prstGeom prst="ellipse">
            <a:avLst/>
          </a:prstGeom>
          <a:solidFill>
            <a:schemeClr val="tx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FA3C1E6-E13F-42DC-A2CF-4421DB286A7A}"/>
              </a:ext>
            </a:extLst>
          </p:cNvPr>
          <p:cNvSpPr/>
          <p:nvPr/>
        </p:nvSpPr>
        <p:spPr bwMode="auto">
          <a:xfrm>
            <a:off x="7588649" y="2615975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D73561D-B860-4AB6-81D6-AE758378181C}"/>
              </a:ext>
            </a:extLst>
          </p:cNvPr>
          <p:cNvSpPr/>
          <p:nvPr/>
        </p:nvSpPr>
        <p:spPr bwMode="auto">
          <a:xfrm>
            <a:off x="7459597" y="2153889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9B0DCAD-8E00-4AEB-B719-61C76F1AF302}"/>
              </a:ext>
            </a:extLst>
          </p:cNvPr>
          <p:cNvSpPr/>
          <p:nvPr/>
        </p:nvSpPr>
        <p:spPr bwMode="auto">
          <a:xfrm>
            <a:off x="7191215" y="1714969"/>
            <a:ext cx="216024" cy="216024"/>
          </a:xfrm>
          <a:prstGeom prst="ellipse">
            <a:avLst/>
          </a:prstGeom>
          <a:solidFill>
            <a:schemeClr val="bg2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565E980-F8C2-4632-BA7F-A40BAC1C164A}"/>
              </a:ext>
            </a:extLst>
          </p:cNvPr>
          <p:cNvSpPr/>
          <p:nvPr/>
        </p:nvSpPr>
        <p:spPr bwMode="auto">
          <a:xfrm>
            <a:off x="6720753" y="1498945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3602FC2-12E5-4B10-A55B-0815098385AF}"/>
              </a:ext>
            </a:extLst>
          </p:cNvPr>
          <p:cNvSpPr/>
          <p:nvPr/>
        </p:nvSpPr>
        <p:spPr bwMode="auto">
          <a:xfrm>
            <a:off x="5519751" y="1269978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95C5AEC-B79D-4ADB-8E60-8BD68033E2A3}"/>
              </a:ext>
            </a:extLst>
          </p:cNvPr>
          <p:cNvSpPr/>
          <p:nvPr/>
        </p:nvSpPr>
        <p:spPr bwMode="auto">
          <a:xfrm>
            <a:off x="6148709" y="1363308"/>
            <a:ext cx="216024" cy="21602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F8EA7D1-DEF2-4DDC-B049-28DA437EBDCA}"/>
              </a:ext>
            </a:extLst>
          </p:cNvPr>
          <p:cNvCxnSpPr>
            <a:cxnSpLocks/>
            <a:stCxn id="5" idx="1"/>
            <a:endCxn id="9" idx="5"/>
          </p:cNvCxnSpPr>
          <p:nvPr/>
        </p:nvCxnSpPr>
        <p:spPr bwMode="auto">
          <a:xfrm flipH="1" flipV="1">
            <a:off x="8245191" y="3474663"/>
            <a:ext cx="236798" cy="1036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ED0B70F-F4E1-4BE3-8C06-AC6B2A4E50FA}"/>
              </a:ext>
            </a:extLst>
          </p:cNvPr>
          <p:cNvCxnSpPr>
            <a:cxnSpLocks/>
            <a:stCxn id="6" idx="1"/>
            <a:endCxn id="10" idx="5"/>
          </p:cNvCxnSpPr>
          <p:nvPr/>
        </p:nvCxnSpPr>
        <p:spPr bwMode="auto">
          <a:xfrm flipH="1" flipV="1">
            <a:off x="7751997" y="3304825"/>
            <a:ext cx="236798" cy="934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C108D72-AA45-421B-97EA-D37D0F4163CF}"/>
                  </a:ext>
                </a:extLst>
              </p:cNvPr>
              <p:cNvSpPr/>
              <p:nvPr/>
            </p:nvSpPr>
            <p:spPr>
              <a:xfrm>
                <a:off x="6694574" y="1078575"/>
                <a:ext cx="603049" cy="354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C108D72-AA45-421B-97EA-D37D0F416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574" y="1078575"/>
                <a:ext cx="603049" cy="354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C110CAD-7ABE-451C-BE7E-4805C887FAD4}"/>
              </a:ext>
            </a:extLst>
          </p:cNvPr>
          <p:cNvSpPr/>
          <p:nvPr/>
        </p:nvSpPr>
        <p:spPr bwMode="auto">
          <a:xfrm>
            <a:off x="6819019" y="1757725"/>
            <a:ext cx="360040" cy="360040"/>
          </a:xfrm>
          <a:prstGeom prst="roundRect">
            <a:avLst/>
          </a:prstGeom>
          <a:noFill/>
          <a:ln w="3810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8E27A90-1891-4342-83C5-1AC2144EA873}"/>
              </a:ext>
            </a:extLst>
          </p:cNvPr>
          <p:cNvSpPr/>
          <p:nvPr/>
        </p:nvSpPr>
        <p:spPr bwMode="auto">
          <a:xfrm>
            <a:off x="7024433" y="2183806"/>
            <a:ext cx="338323" cy="383069"/>
          </a:xfrm>
          <a:prstGeom prst="roundRect">
            <a:avLst/>
          </a:prstGeom>
          <a:noFill/>
          <a:ln w="3810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 eaLnBrk="0" hangingPunct="0">
              <a:buChar char="•"/>
            </a:pPr>
            <a:endParaRPr lang="zh-CN" altLang="en-US" sz="240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7E6CD2-5120-464E-A9E7-241A38399F64}"/>
              </a:ext>
            </a:extLst>
          </p:cNvPr>
          <p:cNvSpPr/>
          <p:nvPr/>
        </p:nvSpPr>
        <p:spPr bwMode="auto">
          <a:xfrm>
            <a:off x="7251265" y="2623259"/>
            <a:ext cx="360040" cy="360040"/>
          </a:xfrm>
          <a:prstGeom prst="roundRect">
            <a:avLst/>
          </a:prstGeom>
          <a:noFill/>
          <a:ln w="38100" cap="flat" cmpd="dbl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 eaLnBrk="0" hangingPunct="0">
              <a:buChar char="•"/>
            </a:pPr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85A414-48D7-43DF-A435-9DC8061BD3EC}"/>
                  </a:ext>
                </a:extLst>
              </p:cNvPr>
              <p:cNvSpPr txBox="1"/>
              <p:nvPr/>
            </p:nvSpPr>
            <p:spPr>
              <a:xfrm>
                <a:off x="8100338" y="3801258"/>
                <a:ext cx="1123342" cy="354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zh-CN" altLang="en-US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A85A414-48D7-43DF-A435-9DC8061BD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338" y="3801258"/>
                <a:ext cx="1123342" cy="354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326A12C-6549-47D7-928A-73861A454635}"/>
                  </a:ext>
                </a:extLst>
              </p:cNvPr>
              <p:cNvSpPr txBox="1"/>
              <p:nvPr/>
            </p:nvSpPr>
            <p:spPr>
              <a:xfrm>
                <a:off x="5076056" y="836156"/>
                <a:ext cx="1123342" cy="34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  <m:sup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1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CN" alt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1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326A12C-6549-47D7-928A-73861A454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836156"/>
                <a:ext cx="1123342" cy="3438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2CA46B3-DAAC-4607-A0A6-1C5BFA06012F}"/>
              </a:ext>
            </a:extLst>
          </p:cNvPr>
          <p:cNvSpPr/>
          <p:nvPr/>
        </p:nvSpPr>
        <p:spPr bwMode="auto">
          <a:xfrm>
            <a:off x="6645013" y="1425989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4DD0EFA-8B1C-453C-95ED-D674BAEFD6E3}"/>
              </a:ext>
            </a:extLst>
          </p:cNvPr>
          <p:cNvSpPr/>
          <p:nvPr/>
        </p:nvSpPr>
        <p:spPr bwMode="auto">
          <a:xfrm>
            <a:off x="6076701" y="1281900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CCFFE0F-46C6-410E-8D86-DCA732B4A377}"/>
              </a:ext>
            </a:extLst>
          </p:cNvPr>
          <p:cNvSpPr/>
          <p:nvPr/>
        </p:nvSpPr>
        <p:spPr bwMode="auto">
          <a:xfrm>
            <a:off x="5442565" y="1197970"/>
            <a:ext cx="360040" cy="3600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6EC0DD2-0DD1-45EA-8F6A-4734ACB03D54}"/>
              </a:ext>
            </a:extLst>
          </p:cNvPr>
          <p:cNvCxnSpPr>
            <a:cxnSpLocks/>
            <a:stCxn id="25" idx="1"/>
            <a:endCxn id="16" idx="5"/>
          </p:cNvCxnSpPr>
          <p:nvPr/>
        </p:nvCxnSpPr>
        <p:spPr bwMode="auto">
          <a:xfrm flipH="1" flipV="1">
            <a:off x="6333097" y="1547696"/>
            <a:ext cx="311916" cy="583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8084F89-B66A-451E-BC41-44C45C58DBA4}"/>
              </a:ext>
            </a:extLst>
          </p:cNvPr>
          <p:cNvCxnSpPr>
            <a:cxnSpLocks/>
            <a:stCxn id="26" idx="1"/>
          </p:cNvCxnSpPr>
          <p:nvPr/>
        </p:nvCxnSpPr>
        <p:spPr bwMode="auto">
          <a:xfrm flipH="1" flipV="1">
            <a:off x="5760080" y="1408568"/>
            <a:ext cx="316621" cy="533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6A78B67-715C-46BA-9A28-A41707BD7D19}"/>
              </a:ext>
            </a:extLst>
          </p:cNvPr>
          <p:cNvSpPr/>
          <p:nvPr/>
        </p:nvSpPr>
        <p:spPr bwMode="auto">
          <a:xfrm>
            <a:off x="5364088" y="836156"/>
            <a:ext cx="3703712" cy="3384932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03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Introduction</a:t>
            </a:r>
            <a:endParaRPr lang="en-US" altLang="ko-KR" sz="2000" dirty="0">
              <a:solidFill>
                <a:schemeClr val="tx2"/>
              </a:solidFill>
            </a:endParaRPr>
          </a:p>
          <a:p>
            <a:endParaRPr lang="en-US" altLang="ko-KR" sz="2000" dirty="0"/>
          </a:p>
          <a:p>
            <a:r>
              <a:rPr lang="en-US" altLang="ko-KR" sz="2000" dirty="0"/>
              <a:t>Proposed method</a:t>
            </a:r>
          </a:p>
          <a:p>
            <a:pPr lvl="1"/>
            <a:r>
              <a:rPr lang="en-US" altLang="ko-KR" sz="1600" dirty="0"/>
              <a:t>Contribution</a:t>
            </a:r>
          </a:p>
          <a:p>
            <a:pPr lvl="1"/>
            <a:r>
              <a:rPr lang="en-US" altLang="ko-KR" sz="1600" dirty="0"/>
              <a:t>Overview</a:t>
            </a:r>
          </a:p>
          <a:p>
            <a:pPr lvl="1"/>
            <a:r>
              <a:rPr lang="en-US" altLang="ko-KR" sz="1600" dirty="0"/>
              <a:t>Data association stage</a:t>
            </a:r>
          </a:p>
          <a:p>
            <a:pPr lvl="1"/>
            <a:r>
              <a:rPr lang="en-US" altLang="ko-KR" sz="1600" dirty="0"/>
              <a:t>Two re-identification stages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Experimental results</a:t>
            </a:r>
          </a:p>
          <a:p>
            <a:endParaRPr lang="en-US" altLang="ko-KR" sz="2000" dirty="0">
              <a:solidFill>
                <a:schemeClr val="tx2"/>
              </a:solidFill>
            </a:endParaRPr>
          </a:p>
          <a:p>
            <a:r>
              <a:rPr lang="en-US" altLang="ko-KR" sz="2000" dirty="0"/>
              <a:t>Conclusion &amp; Future work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/>
              <a:t>2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10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5743F1-4C55-4C40-82EA-6EC4E0D2A8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Goal:  dealing with the pedestrian re-entry problem.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𝒜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𝑏𝑜𝑢𝑛𝑑𝑎𝑟𝑦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𝑟𝑒𝑔𝑖𝑜𝑛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𝑏𝑜𝑢𝑛𝑑𝑎𝑟𝑦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𝑟𝑒𝑔𝑖𝑜𝑛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𝐹𝑂𝑉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𝐹𝑂𝑉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sup>
                          </m:sSubSup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457200" lvl="1" indent="0">
                  <a:buNone/>
                </a:pPr>
                <a:endParaRPr lang="zh-CN" altLang="zh-CN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95743F1-4C55-4C40-82EA-6EC4E0D2A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7" t="-931" b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C2E856-E61E-4755-9D9D-08825D6AA2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20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85F84CF-90A4-417D-9EAD-23D4A0B5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 re-identification stage </a:t>
            </a:r>
            <a:endParaRPr lang="zh-CN" altLang="en-US" dirty="0"/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7208A68B-AE24-4782-9344-B9B5C0227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0" y="1628800"/>
            <a:ext cx="3456385" cy="2592289"/>
          </a:xfrm>
          <a:prstGeom prst="rect">
            <a:avLst/>
          </a:prstGeom>
        </p:spPr>
      </p:pic>
      <p:pic>
        <p:nvPicPr>
          <p:cNvPr id="8" name="그림 13">
            <a:extLst>
              <a:ext uri="{FF2B5EF4-FFF2-40B4-BE49-F238E27FC236}">
                <a16:creationId xmlns:a16="http://schemas.microsoft.com/office/drawing/2014/main" id="{2065E19F-1BEE-483E-9A2F-6C3F5B84C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248" y="1628800"/>
            <a:ext cx="3456385" cy="2592289"/>
          </a:xfrm>
          <a:prstGeom prst="rect">
            <a:avLst/>
          </a:prstGeom>
        </p:spPr>
      </p:pic>
      <p:sp>
        <p:nvSpPr>
          <p:cNvPr id="9" name="직사각형 14">
            <a:extLst>
              <a:ext uri="{FF2B5EF4-FFF2-40B4-BE49-F238E27FC236}">
                <a16:creationId xmlns:a16="http://schemas.microsoft.com/office/drawing/2014/main" id="{67171874-8B42-464C-A627-67193551E4C0}"/>
              </a:ext>
            </a:extLst>
          </p:cNvPr>
          <p:cNvSpPr/>
          <p:nvPr/>
        </p:nvSpPr>
        <p:spPr bwMode="auto">
          <a:xfrm>
            <a:off x="3656116" y="2600908"/>
            <a:ext cx="360040" cy="6480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28">
            <a:extLst>
              <a:ext uri="{FF2B5EF4-FFF2-40B4-BE49-F238E27FC236}">
                <a16:creationId xmlns:a16="http://schemas.microsoft.com/office/drawing/2014/main" id="{3F212D33-25E6-4318-A153-63F6FE82CF46}"/>
              </a:ext>
            </a:extLst>
          </p:cNvPr>
          <p:cNvSpPr/>
          <p:nvPr/>
        </p:nvSpPr>
        <p:spPr bwMode="auto">
          <a:xfrm>
            <a:off x="7914692" y="2780527"/>
            <a:ext cx="360040" cy="6480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5">
            <a:extLst>
              <a:ext uri="{FF2B5EF4-FFF2-40B4-BE49-F238E27FC236}">
                <a16:creationId xmlns:a16="http://schemas.microsoft.com/office/drawing/2014/main" id="{E055F882-C56D-407A-8D1E-7624372E23B5}"/>
              </a:ext>
            </a:extLst>
          </p:cNvPr>
          <p:cNvSpPr/>
          <p:nvPr/>
        </p:nvSpPr>
        <p:spPr bwMode="auto">
          <a:xfrm>
            <a:off x="4232180" y="2348479"/>
            <a:ext cx="504056" cy="10801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FB265DBC-FB1E-4AB6-90A8-558BC13F8D24}"/>
              </a:ext>
            </a:extLst>
          </p:cNvPr>
          <p:cNvSpPr/>
          <p:nvPr/>
        </p:nvSpPr>
        <p:spPr>
          <a:xfrm>
            <a:off x="6909473" y="1835230"/>
            <a:ext cx="2159934" cy="83099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solidFill>
                  <a:srgbClr val="C00000"/>
                </a:solidFill>
              </a:rPr>
              <a:t>New person? (x)</a:t>
            </a:r>
          </a:p>
          <a:p>
            <a:pPr algn="ctr"/>
            <a:r>
              <a:rPr lang="en-US" altLang="ko-KR" sz="1600" b="1" i="1" dirty="0">
                <a:solidFill>
                  <a:srgbClr val="C00000"/>
                </a:solidFill>
              </a:rPr>
              <a:t>or </a:t>
            </a:r>
          </a:p>
          <a:p>
            <a:pPr algn="ctr"/>
            <a:r>
              <a:rPr lang="en-US" altLang="ko-KR" sz="1600" b="1" i="1" dirty="0">
                <a:solidFill>
                  <a:srgbClr val="C00000"/>
                </a:solidFill>
              </a:rPr>
              <a:t>Existing person? (o)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B9D8D5CF-2B4E-4C7B-93C7-F5BF31709410}"/>
              </a:ext>
            </a:extLst>
          </p:cNvPr>
          <p:cNvCxnSpPr/>
          <p:nvPr/>
        </p:nvCxnSpPr>
        <p:spPr bwMode="auto">
          <a:xfrm>
            <a:off x="3836136" y="2981309"/>
            <a:ext cx="468052" cy="324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4" name="자유형 46">
            <a:extLst>
              <a:ext uri="{FF2B5EF4-FFF2-40B4-BE49-F238E27FC236}">
                <a16:creationId xmlns:a16="http://schemas.microsoft.com/office/drawing/2014/main" id="{01D1CB7A-5B1F-465B-A9B7-6F5EF6F3BD59}"/>
              </a:ext>
            </a:extLst>
          </p:cNvPr>
          <p:cNvSpPr/>
          <p:nvPr/>
        </p:nvSpPr>
        <p:spPr bwMode="auto">
          <a:xfrm>
            <a:off x="8014526" y="3112913"/>
            <a:ext cx="925286" cy="544286"/>
          </a:xfrm>
          <a:custGeom>
            <a:avLst/>
            <a:gdLst>
              <a:gd name="connsiteX0" fmla="*/ 0 w 925286"/>
              <a:gd name="connsiteY0" fmla="*/ 250372 h 544286"/>
              <a:gd name="connsiteX1" fmla="*/ 87086 w 925286"/>
              <a:gd name="connsiteY1" fmla="*/ 315686 h 544286"/>
              <a:gd name="connsiteX2" fmla="*/ 130629 w 925286"/>
              <a:gd name="connsiteY2" fmla="*/ 326572 h 544286"/>
              <a:gd name="connsiteX3" fmla="*/ 195943 w 925286"/>
              <a:gd name="connsiteY3" fmla="*/ 359229 h 544286"/>
              <a:gd name="connsiteX4" fmla="*/ 228600 w 925286"/>
              <a:gd name="connsiteY4" fmla="*/ 381000 h 544286"/>
              <a:gd name="connsiteX5" fmla="*/ 293915 w 925286"/>
              <a:gd name="connsiteY5" fmla="*/ 402772 h 544286"/>
              <a:gd name="connsiteX6" fmla="*/ 359229 w 925286"/>
              <a:gd name="connsiteY6" fmla="*/ 424543 h 544286"/>
              <a:gd name="connsiteX7" fmla="*/ 391886 w 925286"/>
              <a:gd name="connsiteY7" fmla="*/ 435429 h 544286"/>
              <a:gd name="connsiteX8" fmla="*/ 478972 w 925286"/>
              <a:gd name="connsiteY8" fmla="*/ 478972 h 544286"/>
              <a:gd name="connsiteX9" fmla="*/ 544286 w 925286"/>
              <a:gd name="connsiteY9" fmla="*/ 500743 h 544286"/>
              <a:gd name="connsiteX10" fmla="*/ 576943 w 925286"/>
              <a:gd name="connsiteY10" fmla="*/ 511629 h 544286"/>
              <a:gd name="connsiteX11" fmla="*/ 664029 w 925286"/>
              <a:gd name="connsiteY11" fmla="*/ 544286 h 544286"/>
              <a:gd name="connsiteX12" fmla="*/ 870858 w 925286"/>
              <a:gd name="connsiteY12" fmla="*/ 533400 h 544286"/>
              <a:gd name="connsiteX13" fmla="*/ 903515 w 925286"/>
              <a:gd name="connsiteY13" fmla="*/ 511629 h 544286"/>
              <a:gd name="connsiteX14" fmla="*/ 925286 w 925286"/>
              <a:gd name="connsiteY14" fmla="*/ 446314 h 544286"/>
              <a:gd name="connsiteX15" fmla="*/ 914400 w 925286"/>
              <a:gd name="connsiteY15" fmla="*/ 381000 h 544286"/>
              <a:gd name="connsiteX16" fmla="*/ 881743 w 925286"/>
              <a:gd name="connsiteY16" fmla="*/ 348343 h 544286"/>
              <a:gd name="connsiteX17" fmla="*/ 849086 w 925286"/>
              <a:gd name="connsiteY17" fmla="*/ 326572 h 544286"/>
              <a:gd name="connsiteX18" fmla="*/ 827315 w 925286"/>
              <a:gd name="connsiteY18" fmla="*/ 304800 h 544286"/>
              <a:gd name="connsiteX19" fmla="*/ 794658 w 925286"/>
              <a:gd name="connsiteY19" fmla="*/ 293914 h 544286"/>
              <a:gd name="connsiteX20" fmla="*/ 740229 w 925286"/>
              <a:gd name="connsiteY20" fmla="*/ 261257 h 544286"/>
              <a:gd name="connsiteX21" fmla="*/ 674915 w 925286"/>
              <a:gd name="connsiteY21" fmla="*/ 228600 h 544286"/>
              <a:gd name="connsiteX22" fmla="*/ 653143 w 925286"/>
              <a:gd name="connsiteY22" fmla="*/ 206829 h 544286"/>
              <a:gd name="connsiteX23" fmla="*/ 576943 w 925286"/>
              <a:gd name="connsiteY23" fmla="*/ 185057 h 544286"/>
              <a:gd name="connsiteX24" fmla="*/ 511629 w 925286"/>
              <a:gd name="connsiteY24" fmla="*/ 163286 h 544286"/>
              <a:gd name="connsiteX25" fmla="*/ 315686 w 925286"/>
              <a:gd name="connsiteY25" fmla="*/ 97972 h 544286"/>
              <a:gd name="connsiteX26" fmla="*/ 250372 w 925286"/>
              <a:gd name="connsiteY26" fmla="*/ 76200 h 544286"/>
              <a:gd name="connsiteX27" fmla="*/ 217715 w 925286"/>
              <a:gd name="connsiteY27" fmla="*/ 65314 h 544286"/>
              <a:gd name="connsiteX28" fmla="*/ 185058 w 925286"/>
              <a:gd name="connsiteY28" fmla="*/ 43543 h 544286"/>
              <a:gd name="connsiteX29" fmla="*/ 152400 w 925286"/>
              <a:gd name="connsiteY29" fmla="*/ 32657 h 544286"/>
              <a:gd name="connsiteX30" fmla="*/ 108858 w 925286"/>
              <a:gd name="connsiteY30" fmla="*/ 0 h 5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25286" h="544286">
                <a:moveTo>
                  <a:pt x="0" y="250372"/>
                </a:moveTo>
                <a:cubicBezTo>
                  <a:pt x="5454" y="254735"/>
                  <a:pt x="68428" y="307689"/>
                  <a:pt x="87086" y="315686"/>
                </a:cubicBezTo>
                <a:cubicBezTo>
                  <a:pt x="100837" y="321580"/>
                  <a:pt x="116115" y="322943"/>
                  <a:pt x="130629" y="326572"/>
                </a:cubicBezTo>
                <a:cubicBezTo>
                  <a:pt x="224219" y="388964"/>
                  <a:pt x="105806" y="314161"/>
                  <a:pt x="195943" y="359229"/>
                </a:cubicBezTo>
                <a:cubicBezTo>
                  <a:pt x="207645" y="365080"/>
                  <a:pt x="216645" y="375687"/>
                  <a:pt x="228600" y="381000"/>
                </a:cubicBezTo>
                <a:cubicBezTo>
                  <a:pt x="249571" y="390321"/>
                  <a:pt x="272143" y="395515"/>
                  <a:pt x="293915" y="402772"/>
                </a:cubicBezTo>
                <a:lnTo>
                  <a:pt x="359229" y="424543"/>
                </a:lnTo>
                <a:lnTo>
                  <a:pt x="391886" y="435429"/>
                </a:lnTo>
                <a:cubicBezTo>
                  <a:pt x="429885" y="473427"/>
                  <a:pt x="403923" y="453956"/>
                  <a:pt x="478972" y="478972"/>
                </a:cubicBezTo>
                <a:lnTo>
                  <a:pt x="544286" y="500743"/>
                </a:lnTo>
                <a:cubicBezTo>
                  <a:pt x="555172" y="504372"/>
                  <a:pt x="567396" y="505264"/>
                  <a:pt x="576943" y="511629"/>
                </a:cubicBezTo>
                <a:cubicBezTo>
                  <a:pt x="624995" y="543663"/>
                  <a:pt x="596771" y="530834"/>
                  <a:pt x="664029" y="544286"/>
                </a:cubicBezTo>
                <a:cubicBezTo>
                  <a:pt x="732972" y="540657"/>
                  <a:pt x="802453" y="542728"/>
                  <a:pt x="870858" y="533400"/>
                </a:cubicBezTo>
                <a:cubicBezTo>
                  <a:pt x="883821" y="531632"/>
                  <a:pt x="896581" y="522723"/>
                  <a:pt x="903515" y="511629"/>
                </a:cubicBezTo>
                <a:cubicBezTo>
                  <a:pt x="915678" y="492168"/>
                  <a:pt x="925286" y="446314"/>
                  <a:pt x="925286" y="446314"/>
                </a:cubicBezTo>
                <a:cubicBezTo>
                  <a:pt x="921657" y="424543"/>
                  <a:pt x="923364" y="401169"/>
                  <a:pt x="914400" y="381000"/>
                </a:cubicBezTo>
                <a:cubicBezTo>
                  <a:pt x="908148" y="366932"/>
                  <a:pt x="893570" y="358198"/>
                  <a:pt x="881743" y="348343"/>
                </a:cubicBezTo>
                <a:cubicBezTo>
                  <a:pt x="871692" y="339968"/>
                  <a:pt x="859302" y="334745"/>
                  <a:pt x="849086" y="326572"/>
                </a:cubicBezTo>
                <a:cubicBezTo>
                  <a:pt x="841072" y="320161"/>
                  <a:pt x="836116" y="310081"/>
                  <a:pt x="827315" y="304800"/>
                </a:cubicBezTo>
                <a:cubicBezTo>
                  <a:pt x="817476" y="298896"/>
                  <a:pt x="805544" y="297543"/>
                  <a:pt x="794658" y="293914"/>
                </a:cubicBezTo>
                <a:cubicBezTo>
                  <a:pt x="752132" y="251390"/>
                  <a:pt x="796754" y="289520"/>
                  <a:pt x="740229" y="261257"/>
                </a:cubicBezTo>
                <a:cubicBezTo>
                  <a:pt x="655820" y="219053"/>
                  <a:pt x="756999" y="255962"/>
                  <a:pt x="674915" y="228600"/>
                </a:cubicBezTo>
                <a:cubicBezTo>
                  <a:pt x="667658" y="221343"/>
                  <a:pt x="661944" y="212109"/>
                  <a:pt x="653143" y="206829"/>
                </a:cubicBezTo>
                <a:cubicBezTo>
                  <a:pt x="640947" y="199512"/>
                  <a:pt x="586433" y="187904"/>
                  <a:pt x="576943" y="185057"/>
                </a:cubicBezTo>
                <a:cubicBezTo>
                  <a:pt x="554962" y="178463"/>
                  <a:pt x="533400" y="170543"/>
                  <a:pt x="511629" y="163286"/>
                </a:cubicBezTo>
                <a:lnTo>
                  <a:pt x="315686" y="97972"/>
                </a:lnTo>
                <a:lnTo>
                  <a:pt x="250372" y="76200"/>
                </a:lnTo>
                <a:cubicBezTo>
                  <a:pt x="239486" y="72571"/>
                  <a:pt x="227262" y="71679"/>
                  <a:pt x="217715" y="65314"/>
                </a:cubicBezTo>
                <a:cubicBezTo>
                  <a:pt x="206829" y="58057"/>
                  <a:pt x="196760" y="49394"/>
                  <a:pt x="185058" y="43543"/>
                </a:cubicBezTo>
                <a:cubicBezTo>
                  <a:pt x="174795" y="38411"/>
                  <a:pt x="162663" y="37789"/>
                  <a:pt x="152400" y="32657"/>
                </a:cubicBezTo>
                <a:cubicBezTo>
                  <a:pt x="127780" y="20347"/>
                  <a:pt x="124167" y="15310"/>
                  <a:pt x="108858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48">
            <a:extLst>
              <a:ext uri="{FF2B5EF4-FFF2-40B4-BE49-F238E27FC236}">
                <a16:creationId xmlns:a16="http://schemas.microsoft.com/office/drawing/2014/main" id="{FE5C17C9-695E-4AD3-96F2-AF60829A5FE9}"/>
              </a:ext>
            </a:extLst>
          </p:cNvPr>
          <p:cNvSpPr/>
          <p:nvPr/>
        </p:nvSpPr>
        <p:spPr>
          <a:xfrm>
            <a:off x="3585171" y="3237414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exit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49">
            <a:extLst>
              <a:ext uri="{FF2B5EF4-FFF2-40B4-BE49-F238E27FC236}">
                <a16:creationId xmlns:a16="http://schemas.microsoft.com/office/drawing/2014/main" id="{92A6F32B-A1B7-45F2-AFD6-B973A1B8254A}"/>
              </a:ext>
            </a:extLst>
          </p:cNvPr>
          <p:cNvSpPr/>
          <p:nvPr/>
        </p:nvSpPr>
        <p:spPr>
          <a:xfrm>
            <a:off x="7354660" y="342208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re-enter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5816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01971-BD8B-42D5-98DC-565AAD05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Dynamic boundary region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E1E6CF-663A-4144-ABA0-AB9475C9F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21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A4AB4EF-7BA4-4E45-853F-3AB9797F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 re-identification stage </a:t>
            </a:r>
            <a:endParaRPr lang="zh-CN" altLang="en-US" dirty="0"/>
          </a:p>
        </p:txBody>
      </p:sp>
      <p:pic>
        <p:nvPicPr>
          <p:cNvPr id="6" name="그림 13">
            <a:extLst>
              <a:ext uri="{FF2B5EF4-FFF2-40B4-BE49-F238E27FC236}">
                <a16:creationId xmlns:a16="http://schemas.microsoft.com/office/drawing/2014/main" id="{F21B30EA-8983-42C2-B2AB-0D50917E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4526"/>
            <a:ext cx="5760640" cy="43204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2CC98D8-72B2-492D-A579-EF819C7E108D}"/>
              </a:ext>
            </a:extLst>
          </p:cNvPr>
          <p:cNvSpPr/>
          <p:nvPr/>
        </p:nvSpPr>
        <p:spPr bwMode="auto">
          <a:xfrm>
            <a:off x="827584" y="1628800"/>
            <a:ext cx="5760640" cy="499781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234EEB-BBA2-42E2-8814-525E322BF52C}"/>
              </a:ext>
            </a:extLst>
          </p:cNvPr>
          <p:cNvSpPr/>
          <p:nvPr/>
        </p:nvSpPr>
        <p:spPr bwMode="auto">
          <a:xfrm>
            <a:off x="827491" y="5440950"/>
            <a:ext cx="5760640" cy="501653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7A9BD7-EAFF-45CE-8BD1-3EA17CCC51EB}"/>
              </a:ext>
            </a:extLst>
          </p:cNvPr>
          <p:cNvSpPr/>
          <p:nvPr/>
        </p:nvSpPr>
        <p:spPr bwMode="auto">
          <a:xfrm>
            <a:off x="827491" y="1628801"/>
            <a:ext cx="504242" cy="4313802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3D54F30-E4FD-468B-80F8-4693DD789CA3}"/>
              </a:ext>
            </a:extLst>
          </p:cNvPr>
          <p:cNvSpPr/>
          <p:nvPr/>
        </p:nvSpPr>
        <p:spPr bwMode="auto">
          <a:xfrm>
            <a:off x="6083889" y="1624526"/>
            <a:ext cx="504242" cy="4313802"/>
          </a:xfrm>
          <a:prstGeom prst="rect">
            <a:avLst/>
          </a:prstGeom>
          <a:solidFill>
            <a:schemeClr val="bg1">
              <a:alpha val="75000"/>
            </a:schemeClr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F1EB75C-F442-40CF-8D40-AB47230395C5}"/>
              </a:ext>
            </a:extLst>
          </p:cNvPr>
          <p:cNvCxnSpPr/>
          <p:nvPr/>
        </p:nvCxnSpPr>
        <p:spPr bwMode="auto">
          <a:xfrm>
            <a:off x="6083889" y="4792878"/>
            <a:ext cx="36031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5EA5885-BE6D-4F1B-B607-6313525CE03D}"/>
                  </a:ext>
                </a:extLst>
              </p:cNvPr>
              <p:cNvSpPr/>
              <p:nvPr/>
            </p:nvSpPr>
            <p:spPr>
              <a:xfrm>
                <a:off x="5989215" y="4793408"/>
                <a:ext cx="693587" cy="352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5EA5885-BE6D-4F1B-B607-6313525CE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215" y="4793408"/>
                <a:ext cx="693587" cy="352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6501F85-B174-418C-94CB-13611445AD23}"/>
              </a:ext>
            </a:extLst>
          </p:cNvPr>
          <p:cNvCxnSpPr>
            <a:cxnSpLocks/>
          </p:cNvCxnSpPr>
          <p:nvPr/>
        </p:nvCxnSpPr>
        <p:spPr bwMode="auto">
          <a:xfrm>
            <a:off x="6083888" y="1480510"/>
            <a:ext cx="50424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BDC0D8D-557C-44F8-9D3A-4224A9FF969E}"/>
                  </a:ext>
                </a:extLst>
              </p:cNvPr>
              <p:cNvSpPr/>
              <p:nvPr/>
            </p:nvSpPr>
            <p:spPr>
              <a:xfrm>
                <a:off x="5989215" y="1067820"/>
                <a:ext cx="922240" cy="352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BDC0D8D-557C-44F8-9D3A-4224A9FF9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215" y="1067820"/>
                <a:ext cx="922240" cy="352084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7A2888-1CB8-4169-85C7-42C327B04F9E}"/>
              </a:ext>
            </a:extLst>
          </p:cNvPr>
          <p:cNvCxnSpPr>
            <a:cxnSpLocks/>
          </p:cNvCxnSpPr>
          <p:nvPr/>
        </p:nvCxnSpPr>
        <p:spPr bwMode="auto">
          <a:xfrm>
            <a:off x="6732240" y="1626662"/>
            <a:ext cx="0" cy="5040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62511F4-D888-4888-A8D2-E27149F69077}"/>
                  </a:ext>
                </a:extLst>
              </p:cNvPr>
              <p:cNvSpPr/>
              <p:nvPr/>
            </p:nvSpPr>
            <p:spPr>
              <a:xfrm>
                <a:off x="6732147" y="1665966"/>
                <a:ext cx="881395" cy="352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62511F4-D888-4888-A8D2-E27149F69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47" y="1665966"/>
                <a:ext cx="881395" cy="352084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28">
            <a:extLst>
              <a:ext uri="{FF2B5EF4-FFF2-40B4-BE49-F238E27FC236}">
                <a16:creationId xmlns:a16="http://schemas.microsoft.com/office/drawing/2014/main" id="{1FAAAFE7-3FB5-48F0-9DCE-CE678B68003B}"/>
              </a:ext>
            </a:extLst>
          </p:cNvPr>
          <p:cNvSpPr/>
          <p:nvPr/>
        </p:nvSpPr>
        <p:spPr bwMode="auto">
          <a:xfrm>
            <a:off x="6084168" y="3694679"/>
            <a:ext cx="360040" cy="9361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61D405-9C5B-4A22-807C-36C4AA6A0335}"/>
                  </a:ext>
                </a:extLst>
              </p:cNvPr>
              <p:cNvSpPr txBox="1"/>
              <p:nvPr/>
            </p:nvSpPr>
            <p:spPr>
              <a:xfrm>
                <a:off x="6641434" y="5350332"/>
                <a:ext cx="2539078" cy="78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1.5,5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1400" dirty="0">
                    <a:solidFill>
                      <a:schemeClr val="tx2"/>
                    </a:solidFill>
                  </a:rPr>
                  <a:t>           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p>
                      </m:sSubSup>
                      <m:r>
                        <a:rPr lang="en-US" altLang="zh-CN" sz="1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zh-CN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altLang="zh-CN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sup>
                      </m:sSubSup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𝑙𝑖𝑚𝑖𝑡𝑒𝑑</m:t>
                      </m:r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50 </m:t>
                      </m:r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altLang="zh-CN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61D405-9C5B-4A22-807C-36C4AA6A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34" y="5350332"/>
                <a:ext cx="2539078" cy="782971"/>
              </a:xfrm>
              <a:prstGeom prst="rect">
                <a:avLst/>
              </a:prstGeom>
              <a:blipFill>
                <a:blip r:embed="rId6"/>
                <a:stretch>
                  <a:fillRect b="-3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4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AE4FA8B-53DB-45A0-9167-227133EDCC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After second re-id stage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If a target has been re-identified successfully, it is moved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to the current target set.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The remaining unassociated detections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are removed.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We obtain and save all tracking results of the current frame, which we later use to make associations with detections in frame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AE4FA8B-53DB-45A0-9167-227133EDCC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7" t="-931" r="-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ED5F3C-CFAE-488E-A6BA-0C303A9672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22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B512559-1398-4750-AA56-CD757E14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 re-identification stage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850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Experimental results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81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Multiple Object Tracking Challenge (MOTC) [8]</a:t>
            </a:r>
          </a:p>
          <a:p>
            <a:pPr lvl="1"/>
            <a:r>
              <a:rPr lang="en-US" altLang="ko-KR" dirty="0"/>
              <a:t>Total 22 sequences (Training = 11 / Testing = 11)</a:t>
            </a:r>
          </a:p>
          <a:p>
            <a:pPr lvl="1"/>
            <a:r>
              <a:rPr lang="en-US" altLang="ko-KR" dirty="0"/>
              <a:t>Each sequence has different characteristics</a:t>
            </a:r>
          </a:p>
          <a:p>
            <a:pPr lvl="2"/>
            <a:r>
              <a:rPr lang="en-US" altLang="ko-KR" dirty="0"/>
              <a:t>frame rate, pedestrian density, illumination, point of view</a:t>
            </a:r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24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320767" y="836712"/>
            <a:ext cx="1788753" cy="1003126"/>
            <a:chOff x="6789578" y="3508348"/>
            <a:chExt cx="2248767" cy="12611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6388" y="3508348"/>
              <a:ext cx="2241957" cy="126110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789578" y="4421440"/>
              <a:ext cx="22419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kern="1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Venice-1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299277" y="1926890"/>
            <a:ext cx="1810244" cy="1019685"/>
            <a:chOff x="3917295" y="1547151"/>
            <a:chExt cx="2211942" cy="124595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295" y="1547151"/>
              <a:ext cx="2211941" cy="124421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3917295" y="2485330"/>
              <a:ext cx="22119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kern="1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Town-Centre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249143" y="3039942"/>
            <a:ext cx="1874979" cy="595386"/>
            <a:chOff x="438538" y="2819420"/>
            <a:chExt cx="3947482" cy="125349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538" y="2819420"/>
              <a:ext cx="3920565" cy="125349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458718" y="3520955"/>
              <a:ext cx="392730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kern="1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KITTI-16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236044" y="3713685"/>
            <a:ext cx="1875293" cy="1061405"/>
            <a:chOff x="4465787" y="2828698"/>
            <a:chExt cx="2211941" cy="125194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787" y="2828698"/>
              <a:ext cx="2211941" cy="1244216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4465787" y="3772867"/>
              <a:ext cx="22119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kern="1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ADL-Rundle-3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8070" y="2465933"/>
            <a:ext cx="7115099" cy="3611037"/>
            <a:chOff x="298832" y="2465933"/>
            <a:chExt cx="6817476" cy="34599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b="57377"/>
            <a:stretch/>
          </p:blipFill>
          <p:spPr>
            <a:xfrm>
              <a:off x="298832" y="2465933"/>
              <a:ext cx="6817476" cy="168314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/>
            <a:srcRect t="52361" b="3768"/>
            <a:stretch/>
          </p:blipFill>
          <p:spPr>
            <a:xfrm>
              <a:off x="298832" y="4193514"/>
              <a:ext cx="6817475" cy="1732407"/>
            </a:xfrm>
            <a:prstGeom prst="rect">
              <a:avLst/>
            </a:prstGeom>
          </p:spPr>
        </p:pic>
      </p:grpSp>
      <p:pic>
        <p:nvPicPr>
          <p:cNvPr id="10" name="图片 9" descr="图片包含 户外, 人员, 建筑物, 男士&#10;&#10;已生成极高可信度的说明">
            <a:extLst>
              <a:ext uri="{FF2B5EF4-FFF2-40B4-BE49-F238E27FC236}">
                <a16:creationId xmlns:a16="http://schemas.microsoft.com/office/drawing/2014/main" id="{F0A1A362-058A-44FE-B8FB-BB997F9EE3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20" y="4856804"/>
            <a:ext cx="1847502" cy="1385627"/>
          </a:xfrm>
          <a:prstGeom prst="rect">
            <a:avLst/>
          </a:prstGeom>
        </p:spPr>
      </p:pic>
      <p:sp>
        <p:nvSpPr>
          <p:cNvPr id="27" name="직사각형 22">
            <a:extLst>
              <a:ext uri="{FF2B5EF4-FFF2-40B4-BE49-F238E27FC236}">
                <a16:creationId xmlns:a16="http://schemas.microsoft.com/office/drawing/2014/main" id="{512E0799-0CF5-433E-A90D-9AFDDDB3A00A}"/>
              </a:ext>
            </a:extLst>
          </p:cNvPr>
          <p:cNvSpPr/>
          <p:nvPr/>
        </p:nvSpPr>
        <p:spPr>
          <a:xfrm>
            <a:off x="7285272" y="5980352"/>
            <a:ext cx="18752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kern="1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ETH-</a:t>
            </a:r>
            <a:r>
              <a:rPr lang="en-US" altLang="ko-KR" sz="1400" b="1" kern="1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Bahnhof</a:t>
            </a:r>
            <a:endParaRPr lang="en-US" altLang="ko-KR" sz="1400" b="1" kern="1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6600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B694273-96A6-4C6D-90F7-600B2C99A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PETS 2009 [9]</a:t>
            </a:r>
          </a:p>
          <a:p>
            <a:pPr lvl="1"/>
            <a:r>
              <a:rPr lang="en-US" altLang="zh-CN" dirty="0"/>
              <a:t>Same location but has different camera view points;</a:t>
            </a:r>
          </a:p>
          <a:p>
            <a:pPr lvl="1"/>
            <a:r>
              <a:rPr lang="en-US" altLang="ko-KR" dirty="0"/>
              <a:t>Each sequence has different characteristics</a:t>
            </a:r>
          </a:p>
          <a:p>
            <a:pPr lvl="2"/>
            <a:r>
              <a:rPr lang="en-US" altLang="ko-KR" dirty="0"/>
              <a:t>Different usage:  Person count, density estimation, people tracking, flow analysis and event recognition.</a:t>
            </a:r>
          </a:p>
          <a:p>
            <a:pPr lvl="2"/>
            <a:r>
              <a:rPr lang="en-US" altLang="ko-KR" dirty="0"/>
              <a:t>Pedestrian density: D</a:t>
            </a:r>
            <a:r>
              <a:rPr lang="en-US" altLang="zh-CN" dirty="0"/>
              <a:t>ense, medium and sparse crowd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Illumination: Bright sunshine, shadows, overcast.</a:t>
            </a:r>
          </a:p>
          <a:p>
            <a:pPr lvl="2"/>
            <a:endParaRPr lang="en-US" altLang="ko-KR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5E1D91-2D82-4E71-B20A-5783D22AB4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25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6532905-0D74-4757-B9ED-10D38B7B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EDA715-F0BF-42CB-B590-55E98C4C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78" y="3789040"/>
            <a:ext cx="8172400" cy="8733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C755E9-3619-46C4-ADA0-A7693B117005}"/>
              </a:ext>
            </a:extLst>
          </p:cNvPr>
          <p:cNvSpPr/>
          <p:nvPr/>
        </p:nvSpPr>
        <p:spPr>
          <a:xfrm>
            <a:off x="3313025" y="4698867"/>
            <a:ext cx="246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Scenario:</a:t>
            </a:r>
            <a:r>
              <a:rPr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S2.L1 walking</a:t>
            </a:r>
            <a:endParaRPr lang="zh-CN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84686B-D85D-47D4-8EF0-897BBFAF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9" y="5116692"/>
            <a:ext cx="4362568" cy="8588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37E1B1-7D25-4B86-9E19-A8693F001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539" y="5103065"/>
            <a:ext cx="4491917" cy="87244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FAB0CE-CF8F-476E-9DF9-9F1938348E70}"/>
              </a:ext>
            </a:extLst>
          </p:cNvPr>
          <p:cNvSpPr/>
          <p:nvPr/>
        </p:nvSpPr>
        <p:spPr>
          <a:xfrm>
            <a:off x="2993977" y="3389213"/>
            <a:ext cx="3158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rebuchet MS" panose="020B0603020202020204" pitchFamily="34" charset="0"/>
              </a:rPr>
              <a:t>Dataset S2</a:t>
            </a:r>
            <a:r>
              <a:rPr lang="en-US" altLang="zh-CN" dirty="0">
                <a:solidFill>
                  <a:srgbClr val="000000"/>
                </a:solidFill>
                <a:latin typeface="Trebuchet MS" panose="020B0603020202020204" pitchFamily="34" charset="0"/>
              </a:rPr>
              <a:t>: People Tracking</a:t>
            </a:r>
            <a:endParaRPr lang="en-US" altLang="zh-CN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51B6B9-6186-43AB-BCCF-BFFF50AB80F1}"/>
              </a:ext>
            </a:extLst>
          </p:cNvPr>
          <p:cNvSpPr/>
          <p:nvPr/>
        </p:nvSpPr>
        <p:spPr>
          <a:xfrm>
            <a:off x="1086208" y="5998840"/>
            <a:ext cx="246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Scenario:</a:t>
            </a:r>
            <a:r>
              <a:rPr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S2.L2 walking</a:t>
            </a:r>
            <a:endParaRPr lang="zh-CN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D2E782-B977-4E4B-95E2-23D8E4A5BDAB}"/>
              </a:ext>
            </a:extLst>
          </p:cNvPr>
          <p:cNvSpPr/>
          <p:nvPr/>
        </p:nvSpPr>
        <p:spPr>
          <a:xfrm>
            <a:off x="5631922" y="6011860"/>
            <a:ext cx="246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Scenario:</a:t>
            </a:r>
            <a:r>
              <a:rPr lang="en-US" altLang="zh-CN" sz="16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S2.L3 walking</a:t>
            </a:r>
            <a:endParaRPr lang="zh-CN" altLang="en-US" sz="1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92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Performance evaluation for multi-target tracking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26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metrics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1560" y="1700808"/>
              <a:ext cx="6891141" cy="417581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528449">
                      <a:extLst>
                        <a:ext uri="{9D8B030D-6E8A-4147-A177-3AD203B41FA5}">
                          <a16:colId xmlns:a16="http://schemas.microsoft.com/office/drawing/2014/main" val="2392139099"/>
                        </a:ext>
                      </a:extLst>
                    </a:gridCol>
                    <a:gridCol w="5362692">
                      <a:extLst>
                        <a:ext uri="{9D8B030D-6E8A-4147-A177-3AD203B41FA5}">
                          <a16:colId xmlns:a16="http://schemas.microsoft.com/office/drawing/2014/main" val="1356604069"/>
                        </a:ext>
                      </a:extLst>
                    </a:gridCol>
                  </a:tblGrid>
                  <a:tr h="45701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dirty="0"/>
                            <a:t>Metric</a:t>
                          </a:r>
                          <a:endParaRPr lang="ko-KR" altLang="en-US" dirty="0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381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dirty="0"/>
                            <a:t>Description</a:t>
                          </a:r>
                          <a:endParaRPr lang="ko-KR" altLang="en-US" dirty="0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381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8914047"/>
                      </a:ext>
                    </a:extLst>
                  </a:tr>
                  <a:tr h="1171177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MOTA (</a:t>
                          </a:r>
                          <a14:m>
                            <m:oMath xmlns:m="http://schemas.openxmlformats.org/officeDocument/2006/math">
                              <m:r>
                                <a:rPr lang="en-AU" altLang="ko-KR" sz="1800" b="1" i="1" kern="120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↑</m:t>
                              </m:r>
                            </m:oMath>
                          </a14:m>
                          <a:r>
                            <a:rPr lang="en-AU" altLang="ko-KR" sz="180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381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AU" altLang="ko-KR" sz="180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Multi-object tracking accuracy :</a:t>
                          </a:r>
                        </a:p>
                        <a:p>
                          <a:pPr algn="l" latinLnBrk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sz="1800" kern="1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MOTA</m:t>
                                </m:r>
                                <m:r>
                                  <a:rPr lang="en-US" altLang="ko-KR" sz="1800" kern="1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</m:t>
                                </m:r>
                                <m:r>
                                  <a:rPr lang="en-US" altLang="ko-KR" sz="1800" i="1" kern="12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ko-KR" altLang="ko-KR" sz="1800" i="1" kern="1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ko-KR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ko-KR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𝐼𝑆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ko-KR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𝐺𝑇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381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416970"/>
                      </a:ext>
                    </a:extLst>
                  </a:tr>
                  <a:tr h="1176578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AU" altLang="ko-KR" sz="180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MOTP </a:t>
                          </a:r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AU" altLang="ko-KR" sz="1800" b="1" i="1" kern="120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↑</m:t>
                              </m:r>
                            </m:oMath>
                          </a14:m>
                          <a:r>
                            <a:rPr lang="en-AU" altLang="ko-KR" sz="180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 </a:t>
                          </a:r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AU" altLang="ko-KR" sz="180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Multi-object tracking precision :</a:t>
                          </a:r>
                        </a:p>
                        <a:p>
                          <a:pPr algn="l" latinLnBrk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ko-KR" sz="1800" kern="1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MOTP</m:t>
                                </m:r>
                                <m:r>
                                  <a:rPr lang="en-US" altLang="ko-KR" sz="1800" kern="1200" smtClean="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</m:t>
                                </m:r>
                                <m:r>
                                  <a:rPr lang="en-US" altLang="ko-KR" sz="1800" i="1" kern="1200">
                                    <a:solidFill>
                                      <a:schemeClr val="tx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ko-KR" altLang="ko-KR" sz="1800" i="1" kern="1200">
                                        <a:solidFill>
                                          <a:schemeClr val="tx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ko-KR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ko-KR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ko-KR" sz="1800" i="1" kern="1200">
                                            <a:solidFill>
                                              <a:schemeClr val="tx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i="1" kern="1200">
                                                <a:solidFill>
                                                  <a:schemeClr val="tx2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990789"/>
                      </a:ext>
                    </a:extLst>
                  </a:tr>
                  <a:tr h="45701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MT (</a:t>
                          </a:r>
                          <a14:m>
                            <m:oMath xmlns:m="http://schemas.openxmlformats.org/officeDocument/2006/math">
                              <m:r>
                                <a:rPr lang="en-AU" altLang="ko-KR" sz="1800" b="1" i="1" kern="120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↑</m:t>
                              </m:r>
                            </m:oMath>
                          </a14:m>
                          <a:r>
                            <a:rPr lang="en-AU" altLang="ko-KR" sz="180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Percentages</a:t>
                          </a:r>
                          <a:r>
                            <a:rPr lang="en-US" altLang="ko-KR" baseline="0" dirty="0">
                              <a:solidFill>
                                <a:schemeClr val="tx2"/>
                              </a:solidFill>
                            </a:rPr>
                            <a:t> GT tracks covered by tracker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ko-KR" altLang="en-US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80%</a:t>
                          </a:r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567686"/>
                      </a:ext>
                    </a:extLst>
                  </a:tr>
                  <a:tr h="45701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ML (</a:t>
                          </a:r>
                          <a14:m>
                            <m:oMath xmlns:m="http://schemas.openxmlformats.org/officeDocument/2006/math">
                              <m:r>
                                <a:rPr lang="en-AU" altLang="ko-KR" sz="1800" b="1" i="1" kern="120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↓</m:t>
                              </m:r>
                            </m:oMath>
                          </a14:m>
                          <a:r>
                            <a:rPr lang="en-AU" altLang="ko-KR" sz="180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Percentages</a:t>
                          </a:r>
                          <a:r>
                            <a:rPr lang="en-US" altLang="ko-KR" baseline="0" dirty="0">
                              <a:solidFill>
                                <a:schemeClr val="tx2"/>
                              </a:solidFill>
                            </a:rPr>
                            <a:t> GT tracks covered by tracker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i="1" baseline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ko-KR" baseline="0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20%</a:t>
                          </a:r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857472"/>
                      </a:ext>
                    </a:extLst>
                  </a:tr>
                  <a:tr h="45701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IDS (</a:t>
                          </a:r>
                          <a14:m>
                            <m:oMath xmlns:m="http://schemas.openxmlformats.org/officeDocument/2006/math">
                              <m:r>
                                <a:rPr lang="en-AU" altLang="ko-KR" sz="1800" b="1" i="1" kern="1200" smtClean="0">
                                  <a:solidFill>
                                    <a:schemeClr val="tx2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↓</m:t>
                              </m:r>
                            </m:oMath>
                          </a14:m>
                          <a:r>
                            <a:rPr lang="en-AU" altLang="ko-KR" sz="1800" kern="1200" dirty="0">
                              <a:solidFill>
                                <a:schemeClr val="tx2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dirty="0">
                              <a:solidFill>
                                <a:schemeClr val="tx2"/>
                              </a:solidFill>
                            </a:rPr>
                            <a:t>The</a:t>
                          </a:r>
                          <a:r>
                            <a:rPr lang="en-US" altLang="ko-KR" baseline="0" dirty="0">
                              <a:solidFill>
                                <a:schemeClr val="tx2"/>
                              </a:solidFill>
                            </a:rPr>
                            <a:t> number of ID switching</a:t>
                          </a:r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544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9506257"/>
                  </p:ext>
                </p:extLst>
              </p:nvPr>
            </p:nvGraphicFramePr>
            <p:xfrm>
              <a:off x="611560" y="1700808"/>
              <a:ext cx="6891141" cy="417581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528449">
                      <a:extLst>
                        <a:ext uri="{9D8B030D-6E8A-4147-A177-3AD203B41FA5}">
                          <a16:colId xmlns:a16="http://schemas.microsoft.com/office/drawing/2014/main" val="2392139099"/>
                        </a:ext>
                      </a:extLst>
                    </a:gridCol>
                    <a:gridCol w="5362692">
                      <a:extLst>
                        <a:ext uri="{9D8B030D-6E8A-4147-A177-3AD203B41FA5}">
                          <a16:colId xmlns:a16="http://schemas.microsoft.com/office/drawing/2014/main" val="1356604069"/>
                        </a:ext>
                      </a:extLst>
                    </a:gridCol>
                  </a:tblGrid>
                  <a:tr h="457014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dirty="0" smtClean="0"/>
                            <a:t>Metric</a:t>
                          </a:r>
                          <a:endParaRPr lang="ko-KR" altLang="en-US" dirty="0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381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dirty="0" smtClean="0"/>
                            <a:t>Description</a:t>
                          </a:r>
                          <a:endParaRPr lang="ko-KR" altLang="en-US" dirty="0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381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8914047"/>
                      </a:ext>
                    </a:extLst>
                  </a:tr>
                  <a:tr h="11711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381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" t="-40104" r="-352191" b="-222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381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636" t="-40104" r="-455" b="-2223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416970"/>
                      </a:ext>
                    </a:extLst>
                  </a:tr>
                  <a:tr h="117657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" t="-138660" r="-352191" b="-120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636" t="-138660" r="-455" b="-120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990789"/>
                      </a:ext>
                    </a:extLst>
                  </a:tr>
                  <a:tr h="4570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" t="-617333" r="-352191" b="-2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636" t="-617333" r="-455" b="-2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567686"/>
                      </a:ext>
                    </a:extLst>
                  </a:tr>
                  <a:tr h="4570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" t="-717333" r="-352191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636" t="-717333" r="-455" b="-1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857472"/>
                      </a:ext>
                    </a:extLst>
                  </a:tr>
                  <a:tr h="4570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" t="-817333" r="-352191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  <a:ea typeface="맑은 고딕"/>
                            </a:defRPr>
                          </a:lvl9pPr>
                        </a:lstStyle>
                        <a:p>
                          <a:pPr algn="l" latinLnBrk="1"/>
                          <a:r>
                            <a:rPr lang="en-US" altLang="ko-KR" dirty="0" smtClean="0">
                              <a:solidFill>
                                <a:schemeClr val="tx2"/>
                              </a:solidFill>
                            </a:rPr>
                            <a:t>The</a:t>
                          </a:r>
                          <a:r>
                            <a:rPr lang="en-US" altLang="ko-KR" baseline="0" dirty="0" smtClean="0">
                              <a:solidFill>
                                <a:schemeClr val="tx2"/>
                              </a:solidFill>
                            </a:rPr>
                            <a:t> number of ID switching</a:t>
                          </a:r>
                          <a:endParaRPr lang="ko-KR" alt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rgbClr val="FFFFFF"/>
                          </a:solidFill>
                        </a:lnL>
                        <a:lnR w="12700" cmpd="sng">
                          <a:solidFill>
                            <a:srgbClr val="FFFFFF"/>
                          </a:solidFill>
                        </a:lnR>
                        <a:lnT w="12700" cmpd="sng">
                          <a:solidFill>
                            <a:srgbClr val="FFFFFF"/>
                          </a:solidFill>
                        </a:lnT>
                        <a:lnB w="12700" cmpd="sng">
                          <a:solidFill>
                            <a:srgbClr val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0000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544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630493" y="2214839"/>
                <a:ext cx="3150686" cy="954107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wrap="square">
                <a:spAutoFit/>
              </a:bodyPr>
              <a:lstStyle/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굴림체" panose="020B0609000101010101" pitchFamily="49" charset="-127"/>
                            <a:cs typeface="Times New Roman" panose="02020603050405020304" pitchFamily="18" charset="0"/>
                          </a:rPr>
                          <m:t>𝐹𝑃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굴림체" panose="020B0609000101010101" pitchFamily="49" charset="-127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altLang="ko-KR" sz="1400" b="0" i="1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: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# of false positives at </a:t>
                </a:r>
                <a:r>
                  <a:rPr kumimoji="0" lang="en-US" altLang="ko-KR" sz="1400" b="0" i="1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t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굴림체" panose="020B0609000101010101" pitchFamily="49" charset="-127"/>
                            <a:cs typeface="Times New Roman" panose="02020603050405020304" pitchFamily="18" charset="0"/>
                          </a:rPr>
                          <m:t>𝐹𝑁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굴림체" panose="020B0609000101010101" pitchFamily="49" charset="-127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altLang="ko-KR" sz="1400" b="0" i="1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: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# of missed targets at </a:t>
                </a:r>
                <a:r>
                  <a:rPr kumimoji="0" lang="en-US" altLang="ko-KR" sz="1400" b="0" i="1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t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굴림체" panose="020B0609000101010101" pitchFamily="49" charset="-127"/>
                            <a:cs typeface="Times New Roman" panose="02020603050405020304" pitchFamily="18" charset="0"/>
                          </a:rPr>
                          <m:t>𝐼𝑆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굴림체" panose="020B0609000101010101" pitchFamily="49" charset="-127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altLang="ko-KR" sz="1400" b="0" i="1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 : 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# of identity switches at </a:t>
                </a:r>
                <a:r>
                  <a:rPr kumimoji="0" lang="en-US" altLang="ko-KR" sz="1400" b="0" i="1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t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굴림체" panose="020B0609000101010101" pitchFamily="49" charset="-127"/>
                            <a:cs typeface="Times New Roman" panose="02020603050405020304" pitchFamily="18" charset="0"/>
                          </a:rPr>
                          <m:t>𝐺𝑇</m:t>
                        </m:r>
                      </m:e>
                      <m:sub>
                        <m:r>
                          <a:rPr kumimoji="0" lang="en-US" altLang="ko-KR" sz="14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굴림체" panose="020B0609000101010101" pitchFamily="49" charset="-127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 : # of ground truth objects at </a:t>
                </a:r>
                <a:r>
                  <a:rPr kumimoji="0" lang="en-US" altLang="ko-KR" sz="1400" b="0" i="1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ko-KR" sz="14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굴림체" panose="020B0609000101010101" pitchFamily="49" charset="-127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493" y="2214839"/>
                <a:ext cx="3150686" cy="954107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  <a:ln w="25400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5649200" y="3397546"/>
                <a:ext cx="3131979" cy="96353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wrap="square">
                <a:spAutoFit/>
              </a:bodyPr>
              <a:lstStyle/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: # of matches in frame </a:t>
                </a:r>
                <a:r>
                  <a:rPr kumimoji="0" lang="en-US" altLang="ko-KR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t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</a:t>
                </a:r>
              </a:p>
              <a:p>
                <a:pPr marL="285750" marR="0" lvl="0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ko-KR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ko-KR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: bounding box overlap of target </a:t>
                </a:r>
                <a:r>
                  <a:rPr kumimoji="0" lang="en-US" altLang="ko-KR" sz="14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i</a:t>
                </a: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/>
                    <a:cs typeface="+mn-cs"/>
                  </a:rPr>
                  <a:t> with its assigned ground truth object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00" y="3397546"/>
                <a:ext cx="3131979" cy="963534"/>
              </a:xfrm>
              <a:prstGeom prst="rect">
                <a:avLst/>
              </a:prstGeom>
              <a:blipFill>
                <a:blip r:embed="rId5"/>
                <a:stretch>
                  <a:fillRect r="-387" b="-4938"/>
                </a:stretch>
              </a:blipFill>
              <a:ln w="25400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199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5F0BD66-9A89-48E7-B285-61EC4CC1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Performance comparison of our proposed method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216C26-E5EB-4472-9649-9ACD46945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27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E2794A1-F059-4C7E-8B01-FA7C8D10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Tracking performance comparison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B60CAB-1217-4EA9-9851-7579A1A20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064351"/>
              </p:ext>
            </p:extLst>
          </p:nvPr>
        </p:nvGraphicFramePr>
        <p:xfrm>
          <a:off x="101598" y="1602899"/>
          <a:ext cx="8890002" cy="4015740"/>
        </p:xfrm>
        <a:graphic>
          <a:graphicData uri="http://schemas.openxmlformats.org/drawingml/2006/table">
            <a:tbl>
              <a:tblPr firstRow="1" firstCol="1" bandRow="1"/>
              <a:tblGrid>
                <a:gridCol w="1466906">
                  <a:extLst>
                    <a:ext uri="{9D8B030D-6E8A-4147-A177-3AD203B41FA5}">
                      <a16:colId xmlns:a16="http://schemas.microsoft.com/office/drawing/2014/main" val="425776918"/>
                    </a:ext>
                  </a:extLst>
                </a:gridCol>
                <a:gridCol w="1775728">
                  <a:extLst>
                    <a:ext uri="{9D8B030D-6E8A-4147-A177-3AD203B41FA5}">
                      <a16:colId xmlns:a16="http://schemas.microsoft.com/office/drawing/2014/main" val="2231919272"/>
                    </a:ext>
                  </a:extLst>
                </a:gridCol>
                <a:gridCol w="1216991">
                  <a:extLst>
                    <a:ext uri="{9D8B030D-6E8A-4147-A177-3AD203B41FA5}">
                      <a16:colId xmlns:a16="http://schemas.microsoft.com/office/drawing/2014/main" val="1414122077"/>
                    </a:ext>
                  </a:extLst>
                </a:gridCol>
                <a:gridCol w="1220208">
                  <a:extLst>
                    <a:ext uri="{9D8B030D-6E8A-4147-A177-3AD203B41FA5}">
                      <a16:colId xmlns:a16="http://schemas.microsoft.com/office/drawing/2014/main" val="863306349"/>
                    </a:ext>
                  </a:extLst>
                </a:gridCol>
                <a:gridCol w="1220208">
                  <a:extLst>
                    <a:ext uri="{9D8B030D-6E8A-4147-A177-3AD203B41FA5}">
                      <a16:colId xmlns:a16="http://schemas.microsoft.com/office/drawing/2014/main" val="243547103"/>
                    </a:ext>
                  </a:extLst>
                </a:gridCol>
                <a:gridCol w="1220208">
                  <a:extLst>
                    <a:ext uri="{9D8B030D-6E8A-4147-A177-3AD203B41FA5}">
                      <a16:colId xmlns:a16="http://schemas.microsoft.com/office/drawing/2014/main" val="312038907"/>
                    </a:ext>
                  </a:extLst>
                </a:gridCol>
                <a:gridCol w="769753">
                  <a:extLst>
                    <a:ext uri="{9D8B030D-6E8A-4147-A177-3AD203B41FA5}">
                      <a16:colId xmlns:a16="http://schemas.microsoft.com/office/drawing/2014/main" val="1583960136"/>
                    </a:ext>
                  </a:extLst>
                </a:gridCol>
              </a:tblGrid>
              <a:tr h="419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US" altLang="ko-KR" sz="1600" b="1" spc="-40" dirty="0">
                          <a:solidFill>
                            <a:schemeClr val="tx2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Dataset</a:t>
                      </a: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US" altLang="ko-KR" sz="1600" b="1" spc="-40" dirty="0">
                          <a:solidFill>
                            <a:schemeClr val="tx2"/>
                          </a:solidFill>
                          <a:effectLst/>
                          <a:latin typeface="Cambria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(Sequence)</a:t>
                      </a:r>
                      <a:endParaRPr lang="ko-KR" sz="1600" b="1" spc="-4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US" sz="1600" b="1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Method</a:t>
                      </a:r>
                      <a:endParaRPr lang="ko-KR" sz="1600" b="1" spc="-4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US" sz="1600" b="1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MOTP (%)</a:t>
                      </a:r>
                      <a:endParaRPr lang="ko-KR" sz="1600" b="1" spc="-4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US" sz="1600" b="1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MOTA (%)</a:t>
                      </a:r>
                      <a:endParaRPr lang="ko-KR" sz="1600" b="1" spc="-4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US" sz="1600" b="1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MT(%)</a:t>
                      </a:r>
                      <a:endParaRPr lang="ko-KR" sz="1600" b="1" spc="-4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US" sz="1600" b="1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ML (%)</a:t>
                      </a:r>
                      <a:endParaRPr lang="ko-KR" sz="1600" b="1" spc="-4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US" sz="1600" b="1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IDS</a:t>
                      </a:r>
                      <a:endParaRPr lang="ko-KR" sz="1600" b="1" spc="-40" dirty="0">
                        <a:solidFill>
                          <a:schemeClr val="tx2"/>
                        </a:solidFill>
                        <a:effectLst/>
                        <a:latin typeface="Cambria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107686"/>
                  </a:ext>
                </a:extLst>
              </a:tr>
              <a:tr h="226549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spc="-4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PETS(S2L1)</a:t>
                      </a:r>
                    </a:p>
                    <a:p>
                      <a:endParaRPr lang="zh-CN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GB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Proposed</a:t>
                      </a:r>
                      <a:endParaRPr lang="ko-KR" sz="1600" kern="1200" spc="-4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61495"/>
                  </a:ext>
                </a:extLst>
              </a:tr>
              <a:tr h="2265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Ju </a:t>
                      </a:r>
                      <a:r>
                        <a:rPr lang="en-US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94.7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860366"/>
                  </a:ext>
                </a:extLst>
              </a:tr>
              <a:tr h="2265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Milan </a:t>
                      </a:r>
                      <a:r>
                        <a:rPr lang="en-US" altLang="zh-CN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[10]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021718"/>
                  </a:ext>
                </a:extLst>
              </a:tr>
              <a:tr h="2265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Milan </a:t>
                      </a:r>
                      <a:r>
                        <a:rPr lang="en-US" altLang="zh-CN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[11]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985519"/>
                  </a:ext>
                </a:extLst>
              </a:tr>
              <a:tr h="2265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Zamir </a:t>
                      </a:r>
                      <a:r>
                        <a:rPr lang="en-US" altLang="zh-CN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[12]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69.0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90.3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852519"/>
                  </a:ext>
                </a:extLst>
              </a:tr>
              <a:tr h="22654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spc="-4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PETS(S2L2)</a:t>
                      </a:r>
                    </a:p>
                    <a:p>
                      <a:endParaRPr lang="zh-CN" alt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GB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Proposed</a:t>
                      </a:r>
                      <a:endParaRPr lang="ko-KR" altLang="zh-CN" sz="1600" kern="1200" spc="-4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942909"/>
                  </a:ext>
                </a:extLst>
              </a:tr>
              <a:tr h="2265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Ju </a:t>
                      </a:r>
                      <a:r>
                        <a:rPr lang="en-US" altLang="zh-CN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529763"/>
                  </a:ext>
                </a:extLst>
              </a:tr>
              <a:tr h="2265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Solera </a:t>
                      </a:r>
                      <a:r>
                        <a:rPr lang="en-US" altLang="zh-CN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[13]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70.8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448639"/>
                  </a:ext>
                </a:extLst>
              </a:tr>
              <a:tr h="2265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kern="1200" spc="-40" dirty="0" err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Pirsiavash</a:t>
                      </a:r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[14]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45.0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314739"/>
                  </a:ext>
                </a:extLst>
              </a:tr>
              <a:tr h="226549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MOT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(Town-Centre)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857250" algn="l"/>
                        </a:tabLst>
                      </a:pPr>
                      <a:r>
                        <a:rPr lang="en-GB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Proposed</a:t>
                      </a:r>
                      <a:endParaRPr lang="ko-KR" altLang="zh-CN" sz="1600" kern="1200" spc="-4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74.7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566891"/>
                  </a:ext>
                </a:extLst>
              </a:tr>
              <a:tr h="2265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Ju </a:t>
                      </a:r>
                      <a:r>
                        <a:rPr lang="en-US" altLang="zh-CN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[7]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74.7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887944"/>
                  </a:ext>
                </a:extLst>
              </a:tr>
              <a:tr h="3526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Sanchez-</a:t>
                      </a:r>
                      <a:r>
                        <a:rPr lang="en-US" altLang="zh-CN" sz="1600" kern="1200" spc="-40" dirty="0" err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Matilla</a:t>
                      </a:r>
                      <a:endParaRPr lang="en-US" altLang="zh-CN" sz="1600" kern="1200" spc="-4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[15]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68.5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995688"/>
                  </a:ext>
                </a:extLst>
              </a:tr>
              <a:tr h="2265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kern="1200" spc="-40" dirty="0" err="1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Dicle</a:t>
                      </a:r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600" i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et al. </a:t>
                      </a:r>
                      <a:r>
                        <a:rPr lang="en-US" altLang="zh-CN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[16]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70.0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kern="1200" spc="-40" dirty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34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166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Conclusion &amp; Future work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9E24F1B-0C9A-47A0-8555-5578FC308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</a:p>
          <a:p>
            <a:pPr lvl="1"/>
            <a:r>
              <a:rPr lang="en-US" altLang="zh-CN" dirty="0"/>
              <a:t>We have described an online pedestrian tracking framework based on multi-stage re-identification in order to deal with two common tracking problems:</a:t>
            </a:r>
          </a:p>
          <a:p>
            <a:pPr lvl="2"/>
            <a:r>
              <a:rPr lang="en-US" altLang="zh-CN" dirty="0"/>
              <a:t>the track drift problem caused by target motion abruptly changing during a long period of occlusion;</a:t>
            </a:r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the target re-identification problem caused by the target leaving the FOV but re-appearing later.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Future work</a:t>
            </a:r>
          </a:p>
          <a:p>
            <a:pPr lvl="1"/>
            <a:r>
              <a:rPr lang="en-US" altLang="zh-CN" dirty="0"/>
              <a:t>We consider the future work focusing on reducing the dependency on detection quality to improve the system performance when handle high density crowd sequences.</a:t>
            </a:r>
          </a:p>
          <a:p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94565F7-D7AB-4102-A92B-8B1808EE6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29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C97DAC1-D825-4C8F-851E-BECCDED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 &amp; Future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59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0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569D29-128F-45D8-B680-DF206267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000" dirty="0"/>
              <a:t>[1] A. Milan, S. Roth, and K. Schindler. Continuous energy minimization for multitarget tracking. IEEE transactions on pattern analysis and machine intelligence, 36(1):58–72, 2014.</a:t>
            </a:r>
          </a:p>
          <a:p>
            <a:pPr marL="0" indent="0">
              <a:buNone/>
            </a:pPr>
            <a:r>
              <a:rPr lang="en-US" altLang="zh-CN" sz="1000" dirty="0"/>
              <a:t>[2] W. </a:t>
            </a:r>
            <a:r>
              <a:rPr lang="en-US" altLang="zh-CN" sz="1000" dirty="0" err="1"/>
              <a:t>Brendel</a:t>
            </a:r>
            <a:r>
              <a:rPr lang="en-US" altLang="zh-CN" sz="1000" dirty="0"/>
              <a:t>, M. </a:t>
            </a:r>
            <a:r>
              <a:rPr lang="en-US" altLang="zh-CN" sz="1000" dirty="0" err="1"/>
              <a:t>Amer</a:t>
            </a:r>
            <a:r>
              <a:rPr lang="en-US" altLang="zh-CN" sz="1000" dirty="0"/>
              <a:t>, and S. </a:t>
            </a:r>
            <a:r>
              <a:rPr lang="en-US" altLang="zh-CN" sz="1000" dirty="0" err="1"/>
              <a:t>Todorovic</a:t>
            </a:r>
            <a:r>
              <a:rPr lang="en-US" altLang="zh-CN" sz="1000" dirty="0"/>
              <a:t>. </a:t>
            </a:r>
            <a:r>
              <a:rPr lang="en-US" altLang="zh-CN" sz="1000" dirty="0" err="1"/>
              <a:t>Multiobject</a:t>
            </a:r>
            <a:r>
              <a:rPr lang="en-US" altLang="zh-CN" sz="1000" dirty="0"/>
              <a:t> tracking as maximum weight independent set. In Computer Vision and Pattern Recognition (CVPR), 2011 IEEE Conference on, pages 1273–1280. IEEE, 2011.</a:t>
            </a:r>
          </a:p>
          <a:p>
            <a:pPr marL="0" indent="0">
              <a:buNone/>
            </a:pPr>
            <a:r>
              <a:rPr lang="en-US" altLang="zh-CN" sz="1000" dirty="0"/>
              <a:t>[3] B. Yang and R. </a:t>
            </a:r>
            <a:r>
              <a:rPr lang="en-US" altLang="zh-CN" sz="1000" dirty="0" err="1"/>
              <a:t>Nevatia</a:t>
            </a:r>
            <a:r>
              <a:rPr lang="en-US" altLang="zh-CN" sz="1000" dirty="0"/>
              <a:t>. Multi-target tracking by online learning of non-linear motion patterns and robust appearance models. In Computer Vision and Pattern Recognition (CVPR), 2012 IEEE Conference on, pages 1918–1925. IEEE, 2012.</a:t>
            </a:r>
          </a:p>
          <a:p>
            <a:pPr marL="0" indent="0">
              <a:buNone/>
            </a:pPr>
            <a:r>
              <a:rPr lang="en-US" altLang="zh-CN" sz="1000" dirty="0"/>
              <a:t>[4] M. D. </a:t>
            </a:r>
            <a:r>
              <a:rPr lang="en-US" altLang="zh-CN" sz="1000" dirty="0" err="1"/>
              <a:t>Breitenstein</a:t>
            </a:r>
            <a:r>
              <a:rPr lang="en-US" altLang="zh-CN" sz="1000" dirty="0"/>
              <a:t>, F. Reichlin, B. </a:t>
            </a:r>
            <a:r>
              <a:rPr lang="en-US" altLang="zh-CN" sz="1000" dirty="0" err="1"/>
              <a:t>Leibe</a:t>
            </a:r>
            <a:r>
              <a:rPr lang="en-US" altLang="zh-CN" sz="1000" dirty="0"/>
              <a:t>, E. Koller-Meier, and L. Van </a:t>
            </a:r>
            <a:r>
              <a:rPr lang="en-US" altLang="zh-CN" sz="1000" dirty="0" err="1"/>
              <a:t>Gool</a:t>
            </a:r>
            <a:r>
              <a:rPr lang="en-US" altLang="zh-CN" sz="1000" dirty="0"/>
              <a:t>. Online </a:t>
            </a:r>
            <a:r>
              <a:rPr lang="en-US" altLang="zh-CN" sz="1000" dirty="0" err="1"/>
              <a:t>multiperson</a:t>
            </a:r>
            <a:r>
              <a:rPr lang="en-US" altLang="zh-CN" sz="1000" dirty="0"/>
              <a:t> tracking-by-detection from a single, uncalibrated camera. IEEE transactions on pattern analysis and machine intelligence, 33(9):1820–1833, 2011.</a:t>
            </a:r>
          </a:p>
          <a:p>
            <a:pPr marL="0" indent="0">
              <a:buNone/>
            </a:pPr>
            <a:r>
              <a:rPr lang="en-US" altLang="zh-CN" sz="1000" dirty="0"/>
              <a:t>[5] X. Song, J. Cui, H. </a:t>
            </a:r>
            <a:r>
              <a:rPr lang="en-US" altLang="zh-CN" sz="1000" dirty="0" err="1"/>
              <a:t>Zha</a:t>
            </a:r>
            <a:r>
              <a:rPr lang="en-US" altLang="zh-CN" sz="1000" dirty="0"/>
              <a:t>, and H. Zhao. Vision-based multiple interacting targets tracking via on-line supervised learning. In European Conference on Computer Vision, pages 642–655. Springer, 2008.</a:t>
            </a:r>
          </a:p>
          <a:p>
            <a:pPr marL="0" indent="0">
              <a:buNone/>
            </a:pPr>
            <a:r>
              <a:rPr lang="en-US" altLang="zh-CN" sz="1000" dirty="0"/>
              <a:t>[6] J. H. Yoon, M.-H. Yang, J. Lim, and K.-J. Yoon. Bayesian multi-object tracking using motion context from multiple objects. In Applications of Computer Vision (WACV), 2015 IEEE Winter Conference on, pages 33–40. IEEE, 2015.</a:t>
            </a:r>
          </a:p>
          <a:p>
            <a:pPr marL="0" indent="0">
              <a:buNone/>
            </a:pPr>
            <a:r>
              <a:rPr lang="en-US" altLang="zh-CN" sz="1000" dirty="0"/>
              <a:t>[7] J. Ju, D. Kim, B. Ku, D. K. Han, and H. Ko. Online </a:t>
            </a:r>
            <a:r>
              <a:rPr lang="en-US" altLang="zh-CN" sz="1000" dirty="0" err="1"/>
              <a:t>multiobject</a:t>
            </a:r>
            <a:r>
              <a:rPr lang="en-US" altLang="zh-CN" sz="1000" dirty="0"/>
              <a:t> tracking based on hierarchical association framework. In Proceedings </a:t>
            </a:r>
            <a:r>
              <a:rPr lang="en-US" altLang="zh-CN" sz="1000" dirty="0" err="1"/>
              <a:t>ofthe</a:t>
            </a:r>
            <a:r>
              <a:rPr lang="en-US" altLang="zh-CN" sz="1000" dirty="0"/>
              <a:t> IEEE Conference on Computer Vision and Pattern Recognition Workshops, pages 34–42, 2016.</a:t>
            </a:r>
          </a:p>
          <a:p>
            <a:pPr marL="0" indent="0">
              <a:buNone/>
            </a:pPr>
            <a:r>
              <a:rPr lang="en-US" altLang="zh-CN" sz="1000" dirty="0"/>
              <a:t>[8] 2D MOT 2015 Dataset. https://motchallenge. net/data/2D_MOT_2015/.</a:t>
            </a:r>
          </a:p>
          <a:p>
            <a:pPr marL="0" indent="0">
              <a:buNone/>
            </a:pPr>
            <a:r>
              <a:rPr lang="en-US" altLang="zh-CN" sz="1000" dirty="0"/>
              <a:t>[9] PETS 2009 Benchmark Data. http://www.cvg.reading.ac.uk/PETS2009/a.html.</a:t>
            </a:r>
          </a:p>
          <a:p>
            <a:pPr marL="0" indent="0">
              <a:buNone/>
            </a:pPr>
            <a:r>
              <a:rPr lang="en-US" altLang="zh-CN" sz="1000" dirty="0"/>
              <a:t>[10] A. Milan, K. Schindler, and S. Roth. Multi-target tracking by discrete-continuous energy minimization. IEEE transactions on pattern analysis and machine intelligence, 38(10):2054–2068, 2016.</a:t>
            </a:r>
          </a:p>
          <a:p>
            <a:pPr marL="0" indent="0">
              <a:buNone/>
            </a:pPr>
            <a:r>
              <a:rPr lang="en-US" altLang="zh-CN" sz="1000" dirty="0"/>
              <a:t>[11] A. Milan, K. Schindler, and S. Roth. Detection-and trajectory-level exclusion in multiple object tracking. In Proceedings of the IEEE Conference on Computer Vision and Pattern Recognition, pages 3682–3689, 2013.</a:t>
            </a:r>
          </a:p>
          <a:p>
            <a:pPr marL="0" indent="0">
              <a:buNone/>
            </a:pPr>
            <a:r>
              <a:rPr lang="en-US" altLang="zh-CN" sz="1000" dirty="0"/>
              <a:t>[12] A. Roshan Zamir, A. </a:t>
            </a:r>
            <a:r>
              <a:rPr lang="en-US" altLang="zh-CN" sz="1000" dirty="0" err="1"/>
              <a:t>Dehghan</a:t>
            </a:r>
            <a:r>
              <a:rPr lang="en-US" altLang="zh-CN" sz="1000" dirty="0"/>
              <a:t>, and M. Shah. </a:t>
            </a:r>
            <a:r>
              <a:rPr lang="en-US" altLang="zh-CN" sz="1000" dirty="0" err="1"/>
              <a:t>Gmcp</a:t>
            </a:r>
            <a:r>
              <a:rPr lang="en-US" altLang="zh-CN" sz="1000" dirty="0"/>
              <a:t>-tracker: Global multi-object tracking using generalized minimum clique graphs. Computer Vision–ECCV 2012, pages 343–356, 2012.</a:t>
            </a:r>
          </a:p>
          <a:p>
            <a:pPr marL="0" indent="0">
              <a:buNone/>
            </a:pPr>
            <a:r>
              <a:rPr lang="en-US" altLang="zh-CN" sz="1000" dirty="0"/>
              <a:t>[13] F. Solera, S. </a:t>
            </a:r>
            <a:r>
              <a:rPr lang="en-US" altLang="zh-CN" sz="1000" dirty="0" err="1"/>
              <a:t>Calderara</a:t>
            </a:r>
            <a:r>
              <a:rPr lang="en-US" altLang="zh-CN" sz="1000" dirty="0"/>
              <a:t>, and R. </a:t>
            </a:r>
            <a:r>
              <a:rPr lang="en-US" altLang="zh-CN" sz="1000" dirty="0" err="1"/>
              <a:t>Cucchiara</a:t>
            </a:r>
            <a:r>
              <a:rPr lang="en-US" altLang="zh-CN" sz="1000" dirty="0"/>
              <a:t>. Learning to divide and conquer for online multi-target tracking. In Proceedings of the IEEE International Conference on Computer Vision, pages 4373–4381, 2015.</a:t>
            </a:r>
          </a:p>
          <a:p>
            <a:pPr marL="0" indent="0">
              <a:buNone/>
            </a:pPr>
            <a:r>
              <a:rPr lang="en-US" altLang="zh-CN" sz="1000" dirty="0"/>
              <a:t>[14] H. </a:t>
            </a:r>
            <a:r>
              <a:rPr lang="en-US" altLang="zh-CN" sz="1000" dirty="0" err="1"/>
              <a:t>Pirsiavash</a:t>
            </a:r>
            <a:r>
              <a:rPr lang="en-US" altLang="zh-CN" sz="1000" dirty="0"/>
              <a:t>, D. Ramanan, and C. C. Fowlkes. </a:t>
            </a:r>
            <a:r>
              <a:rPr lang="en-US" altLang="zh-CN" sz="1000" dirty="0" err="1"/>
              <a:t>Globallyoptimal</a:t>
            </a:r>
            <a:r>
              <a:rPr lang="en-US" altLang="zh-CN" sz="1000" dirty="0"/>
              <a:t> greedy algorithms for tracking a variable number of objects. In Computer Vision and Pattern Recognition (CVPR), 2011 IEEE Conference on, pages 1201–1208. IEEE, 2011.</a:t>
            </a:r>
          </a:p>
          <a:p>
            <a:pPr marL="0" indent="0">
              <a:buNone/>
            </a:pPr>
            <a:r>
              <a:rPr lang="en-US" altLang="zh-CN" sz="1000" dirty="0"/>
              <a:t>[15] R. Sanchez-</a:t>
            </a:r>
            <a:r>
              <a:rPr lang="en-US" altLang="zh-CN" sz="1000" dirty="0" err="1"/>
              <a:t>Matilla</a:t>
            </a:r>
            <a:r>
              <a:rPr lang="en-US" altLang="zh-CN" sz="1000" dirty="0"/>
              <a:t>, F. </a:t>
            </a:r>
            <a:r>
              <a:rPr lang="en-US" altLang="zh-CN" sz="1000" dirty="0" err="1"/>
              <a:t>Poiesi</a:t>
            </a:r>
            <a:r>
              <a:rPr lang="en-US" altLang="zh-CN" sz="1000" dirty="0"/>
              <a:t>, and A. Cavallaro. Online multi-target tracking with strong and weak detections. In European Conference on Computer Vision, pages 84–99. Springer, 2016.</a:t>
            </a:r>
          </a:p>
          <a:p>
            <a:pPr marL="0" indent="0">
              <a:buNone/>
            </a:pPr>
            <a:r>
              <a:rPr lang="en-US" altLang="zh-CN" sz="1000" dirty="0"/>
              <a:t>[16] C. </a:t>
            </a:r>
            <a:r>
              <a:rPr lang="en-US" altLang="zh-CN" sz="1000" dirty="0" err="1"/>
              <a:t>Dicle</a:t>
            </a:r>
            <a:r>
              <a:rPr lang="en-US" altLang="zh-CN" sz="1000" dirty="0"/>
              <a:t>, O. I. Camps, and M. </a:t>
            </a:r>
            <a:r>
              <a:rPr lang="en-US" altLang="zh-CN" sz="1000" dirty="0" err="1"/>
              <a:t>Sznaier</a:t>
            </a:r>
            <a:r>
              <a:rPr lang="en-US" altLang="zh-CN" sz="1000" dirty="0"/>
              <a:t>. The way they move: Tracking multiple targets with similar appearance. In Proceedings </a:t>
            </a:r>
            <a:r>
              <a:rPr lang="en-US" altLang="zh-CN" sz="1000" dirty="0" err="1"/>
              <a:t>ofthe</a:t>
            </a:r>
            <a:r>
              <a:rPr lang="en-US" altLang="zh-CN" sz="1000" dirty="0"/>
              <a:t> IEEE International Conference on Computer Vision, pages 2304–2311, 2013.</a:t>
            </a:r>
          </a:p>
          <a:p>
            <a:pPr marL="0" indent="0">
              <a:buNone/>
            </a:pPr>
            <a:r>
              <a:rPr lang="en-US" altLang="zh-CN" sz="1000" dirty="0"/>
              <a:t> </a:t>
            </a:r>
            <a:endParaRPr lang="zh-CN" altLang="en-US" sz="1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693C18-9884-40A5-8BE7-C87CCEEEB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30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8549B81-1B40-4228-AA52-D746E30B8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987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D89466-FE51-4572-A79A-D53D2BF4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sz="4000" dirty="0"/>
              <a:t>Thank you!</a:t>
            </a:r>
            <a:endParaRPr lang="zh-CN" altLang="en-US" sz="4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3C68BB-F957-4973-B11B-C0DD73A66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31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2BB2D3C-F538-4F40-9F05-F94DA98E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67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Multi-Person tracking (MPT) is to find the locations and sizes of multiple persons and conserve their </a:t>
            </a:r>
            <a:r>
              <a:rPr lang="en-US" altLang="ko-KR" u="sng" dirty="0"/>
              <a:t>identities</a:t>
            </a:r>
            <a:r>
              <a:rPr lang="en-US" altLang="ko-KR" dirty="0"/>
              <a:t> (IDs) in image sequences.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4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Multi-Person Tracking?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391" t="5802" r="8741" b="11328"/>
          <a:stretch/>
        </p:blipFill>
        <p:spPr>
          <a:xfrm>
            <a:off x="657508" y="2249144"/>
            <a:ext cx="5613859" cy="4210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5144" t="46008" r="39374" b="37805"/>
          <a:stretch/>
        </p:blipFill>
        <p:spPr>
          <a:xfrm>
            <a:off x="6022103" y="2144159"/>
            <a:ext cx="1008113" cy="2232248"/>
          </a:xfrm>
          <a:prstGeom prst="rect">
            <a:avLst/>
          </a:prstGeom>
          <a:ln w="38100">
            <a:solidFill>
              <a:srgbClr val="A5002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화살표 연결선 6"/>
          <p:cNvCxnSpPr>
            <a:endCxn id="6" idx="1"/>
          </p:cNvCxnSpPr>
          <p:nvPr/>
        </p:nvCxnSpPr>
        <p:spPr>
          <a:xfrm flipV="1">
            <a:off x="4041884" y="3260283"/>
            <a:ext cx="1980219" cy="1352720"/>
          </a:xfrm>
          <a:prstGeom prst="straightConnector1">
            <a:avLst/>
          </a:prstGeom>
          <a:noFill/>
          <a:ln w="57150" cap="flat" cmpd="sng" algn="ctr">
            <a:solidFill>
              <a:srgbClr val="A50021"/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8" name="직사각형 7"/>
          <p:cNvSpPr/>
          <p:nvPr/>
        </p:nvSpPr>
        <p:spPr>
          <a:xfrm>
            <a:off x="7874926" y="217833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kumimoji="0" lang="en-US" altLang="ko-KR" sz="2000" b="1" dirty="0">
                <a:solidFill>
                  <a:srgbClr val="A50021"/>
                </a:solidFill>
                <a:ea typeface="맑은 고딕"/>
              </a:rPr>
              <a:t>ID</a:t>
            </a:r>
            <a:endParaRPr kumimoji="0" lang="ko-KR" altLang="en-US" sz="2000" b="1" dirty="0">
              <a:solidFill>
                <a:srgbClr val="A50021"/>
              </a:solidFill>
              <a:ea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80751" y="2906340"/>
            <a:ext cx="12538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kumimoji="0" lang="en-US" altLang="ko-KR" sz="2000" b="1" dirty="0">
                <a:solidFill>
                  <a:srgbClr val="A50021"/>
                </a:solidFill>
                <a:ea typeface="맑은 고딕"/>
              </a:rPr>
              <a:t>Location</a:t>
            </a:r>
          </a:p>
          <a:p>
            <a:pPr algn="ctr" latinLnBrk="0"/>
            <a:r>
              <a:rPr kumimoji="0" lang="en-US" altLang="ko-KR" sz="2000" b="1" dirty="0">
                <a:solidFill>
                  <a:srgbClr val="A50021"/>
                </a:solidFill>
                <a:ea typeface="맑은 고딕"/>
              </a:rPr>
              <a:t>(x, y)</a:t>
            </a:r>
            <a:endParaRPr kumimoji="0" lang="ko-KR" altLang="en-US" sz="2000" b="1" dirty="0">
              <a:solidFill>
                <a:srgbClr val="A50021"/>
              </a:solidFill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89897" y="3784102"/>
            <a:ext cx="1933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kumimoji="0" lang="en-US" altLang="ko-KR" sz="2000" b="1" dirty="0">
                <a:solidFill>
                  <a:srgbClr val="A50021"/>
                </a:solidFill>
                <a:ea typeface="맑은 고딕"/>
              </a:rPr>
              <a:t>Size</a:t>
            </a:r>
          </a:p>
          <a:p>
            <a:pPr algn="ctr" latinLnBrk="0"/>
            <a:r>
              <a:rPr kumimoji="0" lang="en-US" altLang="ko-KR" sz="2000" b="1" dirty="0">
                <a:solidFill>
                  <a:srgbClr val="A50021"/>
                </a:solidFill>
                <a:ea typeface="맑은 고딕"/>
              </a:rPr>
              <a:t>(width, height)</a:t>
            </a:r>
            <a:endParaRPr kumimoji="0" lang="ko-KR" altLang="en-US" sz="2000" b="1" dirty="0">
              <a:solidFill>
                <a:srgbClr val="A50021"/>
              </a:solidFill>
              <a:ea typeface="맑은 고딕"/>
            </a:endParaRPr>
          </a:p>
        </p:txBody>
      </p:sp>
      <p:cxnSp>
        <p:nvCxnSpPr>
          <p:cNvPr id="11" name="직선 화살표 연결선 10"/>
          <p:cNvCxnSpPr>
            <a:stCxn id="8" idx="1"/>
          </p:cNvCxnSpPr>
          <p:nvPr/>
        </p:nvCxnSpPr>
        <p:spPr>
          <a:xfrm flipH="1">
            <a:off x="6491136" y="2378385"/>
            <a:ext cx="1383790" cy="0"/>
          </a:xfrm>
          <a:prstGeom prst="straightConnector1">
            <a:avLst/>
          </a:prstGeom>
          <a:noFill/>
          <a:ln w="38100" cap="flat" cmpd="sng" algn="ctr">
            <a:solidFill>
              <a:srgbClr val="A5002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2" name="직선 화살표 연결선 11"/>
          <p:cNvCxnSpPr/>
          <p:nvPr/>
        </p:nvCxnSpPr>
        <p:spPr>
          <a:xfrm flipH="1">
            <a:off x="6533739" y="3120700"/>
            <a:ext cx="1024197" cy="260507"/>
          </a:xfrm>
          <a:prstGeom prst="straightConnector1">
            <a:avLst/>
          </a:prstGeom>
          <a:noFill/>
          <a:ln w="38100" cap="flat" cmpd="sng" algn="ctr">
            <a:solidFill>
              <a:srgbClr val="A5002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직선 화살표 연결선 12"/>
          <p:cNvCxnSpPr/>
          <p:nvPr/>
        </p:nvCxnSpPr>
        <p:spPr>
          <a:xfrm flipH="1" flipV="1">
            <a:off x="6166120" y="3440303"/>
            <a:ext cx="1584178" cy="531041"/>
          </a:xfrm>
          <a:prstGeom prst="straightConnector1">
            <a:avLst/>
          </a:prstGeom>
          <a:noFill/>
          <a:ln w="38100" cap="flat" cmpd="sng" algn="ctr">
            <a:solidFill>
              <a:srgbClr val="A5002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4" name="직선 화살표 연결선 13"/>
          <p:cNvCxnSpPr/>
          <p:nvPr/>
        </p:nvCxnSpPr>
        <p:spPr>
          <a:xfrm flipH="1">
            <a:off x="6491137" y="3995473"/>
            <a:ext cx="1259160" cy="233019"/>
          </a:xfrm>
          <a:prstGeom prst="straightConnector1">
            <a:avLst/>
          </a:prstGeom>
          <a:noFill/>
          <a:ln w="38100" cap="flat" cmpd="sng" algn="ctr">
            <a:solidFill>
              <a:srgbClr val="A5002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277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Categorization: Offline (Batch) vs. Online (Sequential)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5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Tracking-by-Detection Strategy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539552" y="1772816"/>
            <a:ext cx="8019187" cy="3888432"/>
            <a:chOff x="255777" y="1724868"/>
            <a:chExt cx="8317059" cy="403286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69604" y="3936168"/>
              <a:ext cx="8003232" cy="1821568"/>
            </a:xfrm>
            <a:prstGeom prst="roundRect">
              <a:avLst/>
            </a:prstGeom>
            <a:gradFill rotWithShape="1">
              <a:gsLst>
                <a:gs pos="0">
                  <a:srgbClr val="729A00">
                    <a:tint val="50000"/>
                    <a:satMod val="300000"/>
                  </a:srgbClr>
                </a:gs>
                <a:gs pos="35000">
                  <a:srgbClr val="729A00">
                    <a:tint val="37000"/>
                    <a:satMod val="300000"/>
                  </a:srgbClr>
                </a:gs>
                <a:gs pos="100000">
                  <a:srgbClr val="729A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29A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569604" y="1825197"/>
              <a:ext cx="8003232" cy="1821568"/>
            </a:xfrm>
            <a:prstGeom prst="roundRect">
              <a:avLst/>
            </a:prstGeom>
            <a:gradFill rotWithShape="1">
              <a:gsLst>
                <a:gs pos="0">
                  <a:srgbClr val="DA9958">
                    <a:tint val="50000"/>
                    <a:satMod val="300000"/>
                  </a:srgbClr>
                </a:gs>
                <a:gs pos="35000">
                  <a:srgbClr val="DA9958">
                    <a:tint val="37000"/>
                    <a:satMod val="300000"/>
                  </a:srgbClr>
                </a:gs>
                <a:gs pos="100000">
                  <a:srgbClr val="DA9958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DA9958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88127" y="1825197"/>
              <a:ext cx="7196433" cy="1717525"/>
              <a:chOff x="1711919" y="603460"/>
              <a:chExt cx="8843496" cy="2110619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108" y="1265775"/>
                <a:ext cx="8023126" cy="668850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711922" y="1349634"/>
                <a:ext cx="464182" cy="39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…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맑은 고딕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0091233" y="1349634"/>
                <a:ext cx="464182" cy="39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…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맑은 고딕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762184" y="2321811"/>
                <a:ext cx="2327450" cy="39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available information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맑은 고딕"/>
                </a:endParaRPr>
              </a:p>
            </p:txBody>
          </p:sp>
          <p:sp>
            <p:nvSpPr>
              <p:cNvPr id="12" name="오른쪽 중괄호 11"/>
              <p:cNvSpPr/>
              <p:nvPr/>
            </p:nvSpPr>
            <p:spPr>
              <a:xfrm rot="5400000">
                <a:off x="5901577" y="-2255032"/>
                <a:ext cx="356188" cy="8735503"/>
              </a:xfrm>
              <a:prstGeom prst="rightBrace">
                <a:avLst>
                  <a:gd name="adj1" fmla="val 174853"/>
                  <a:gd name="adj2" fmla="val 52977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13" name="아래쪽 화살표 12"/>
              <p:cNvSpPr/>
              <p:nvPr/>
            </p:nvSpPr>
            <p:spPr>
              <a:xfrm>
                <a:off x="5975149" y="1004797"/>
                <a:ext cx="362465" cy="265189"/>
              </a:xfrm>
              <a:prstGeom prst="downArrow">
                <a:avLst/>
              </a:prstGeom>
              <a:gradFill rotWithShape="1">
                <a:gsLst>
                  <a:gs pos="0">
                    <a:srgbClr val="5589DD">
                      <a:shade val="51000"/>
                      <a:satMod val="130000"/>
                    </a:srgbClr>
                  </a:gs>
                  <a:gs pos="80000">
                    <a:srgbClr val="5589DD">
                      <a:shade val="93000"/>
                      <a:satMod val="130000"/>
                    </a:srgbClr>
                  </a:gs>
                  <a:gs pos="100000">
                    <a:srgbClr val="5589D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5589D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129524" y="603460"/>
                <a:ext cx="1984216" cy="39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Tracking at time </a:t>
                </a:r>
                <a:r>
                  <a:rPr kumimoji="0" lang="en-US" altLang="ko-KR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t</a:t>
                </a:r>
                <a:endPara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맑은 고딕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986566" y="3867925"/>
              <a:ext cx="7196433" cy="1805697"/>
              <a:chOff x="1711919" y="3434148"/>
              <a:chExt cx="8843496" cy="2218972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8108" y="4087392"/>
                <a:ext cx="8023126" cy="689430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711922" y="4171095"/>
                <a:ext cx="464182" cy="39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…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맑은 고딕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091233" y="4171095"/>
                <a:ext cx="464182" cy="39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…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맑은 고딕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040476" y="5260852"/>
                <a:ext cx="2327450" cy="39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available information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맑은 고딕"/>
                </a:endParaRPr>
              </a:p>
            </p:txBody>
          </p:sp>
          <p:sp>
            <p:nvSpPr>
              <p:cNvPr id="20" name="오른쪽 중괄호 19"/>
              <p:cNvSpPr/>
              <p:nvPr/>
            </p:nvSpPr>
            <p:spPr>
              <a:xfrm rot="5400000">
                <a:off x="4055379" y="2517066"/>
                <a:ext cx="356188" cy="5043107"/>
              </a:xfrm>
              <a:prstGeom prst="rightBrace">
                <a:avLst>
                  <a:gd name="adj1" fmla="val 174853"/>
                  <a:gd name="adj2" fmla="val 52977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501074" y="5260851"/>
                <a:ext cx="2301725" cy="392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future information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맑은 고딕"/>
                </a:endParaRPr>
              </a:p>
            </p:txBody>
          </p:sp>
          <p:sp>
            <p:nvSpPr>
              <p:cNvPr id="22" name="오른쪽 중괄호 21"/>
              <p:cNvSpPr/>
              <p:nvPr/>
            </p:nvSpPr>
            <p:spPr>
              <a:xfrm rot="5400000">
                <a:off x="8473843" y="3243135"/>
                <a:ext cx="356188" cy="3590970"/>
              </a:xfrm>
              <a:prstGeom prst="rightBrace">
                <a:avLst>
                  <a:gd name="adj1" fmla="val 174853"/>
                  <a:gd name="adj2" fmla="val 52977"/>
                </a:avLst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23" name="아래쪽 화살표 22"/>
              <p:cNvSpPr/>
              <p:nvPr/>
            </p:nvSpPr>
            <p:spPr>
              <a:xfrm>
                <a:off x="5975149" y="3835485"/>
                <a:ext cx="362465" cy="265189"/>
              </a:xfrm>
              <a:prstGeom prst="downArrow">
                <a:avLst/>
              </a:prstGeom>
              <a:gradFill rotWithShape="1">
                <a:gsLst>
                  <a:gs pos="0">
                    <a:srgbClr val="5589DD">
                      <a:shade val="51000"/>
                      <a:satMod val="130000"/>
                    </a:srgbClr>
                  </a:gs>
                  <a:gs pos="80000">
                    <a:srgbClr val="5589DD">
                      <a:shade val="93000"/>
                      <a:satMod val="130000"/>
                    </a:srgbClr>
                  </a:gs>
                  <a:gs pos="100000">
                    <a:srgbClr val="5589D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5589D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129524" y="3434148"/>
                <a:ext cx="1984216" cy="39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Tracking at time </a:t>
                </a:r>
                <a:r>
                  <a:rPr kumimoji="0" lang="en-US" altLang="ko-KR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맑은 고딕"/>
                  </a:rPr>
                  <a:t>t</a:t>
                </a:r>
                <a:endPara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맑은 고딕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255777" y="1724868"/>
              <a:ext cx="2292984" cy="383051"/>
            </a:xfrm>
            <a:prstGeom prst="rect">
              <a:avLst/>
            </a:prstGeom>
            <a:gradFill rotWithShape="1">
              <a:gsLst>
                <a:gs pos="0">
                  <a:srgbClr val="DA9958">
                    <a:shade val="51000"/>
                    <a:satMod val="130000"/>
                  </a:srgbClr>
                </a:gs>
                <a:gs pos="80000">
                  <a:srgbClr val="DA9958">
                    <a:shade val="93000"/>
                    <a:satMod val="130000"/>
                  </a:srgbClr>
                </a:gs>
                <a:gs pos="100000">
                  <a:srgbClr val="DA9958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Offline processing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2898" y="3838216"/>
              <a:ext cx="2279684" cy="383051"/>
            </a:xfrm>
            <a:prstGeom prst="rect">
              <a:avLst/>
            </a:prstGeom>
            <a:gradFill rotWithShape="1">
              <a:gsLst>
                <a:gs pos="0">
                  <a:srgbClr val="729A00">
                    <a:shade val="51000"/>
                    <a:satMod val="130000"/>
                  </a:srgbClr>
                </a:gs>
                <a:gs pos="80000">
                  <a:srgbClr val="729A00">
                    <a:shade val="93000"/>
                    <a:satMod val="130000"/>
                  </a:srgbClr>
                </a:gs>
                <a:gs pos="100000">
                  <a:srgbClr val="729A00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Online processing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68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Categorization: Offline (Batch) vs. Online (Sequential)</a:t>
            </a:r>
          </a:p>
          <a:p>
            <a:pPr lvl="1"/>
            <a:r>
              <a:rPr lang="en-US" altLang="ko-KR" b="1" dirty="0"/>
              <a:t>Offline</a:t>
            </a:r>
            <a:r>
              <a:rPr lang="en-US" altLang="ko-KR" dirty="0"/>
              <a:t> : It builds multiple trajectories by globally optimizing detections within the entire video or a large sliding window [1, 2, 3].</a:t>
            </a:r>
          </a:p>
          <a:p>
            <a:pPr lvl="1"/>
            <a:r>
              <a:rPr lang="en-US" altLang="ko-KR" b="1" dirty="0"/>
              <a:t>Online</a:t>
            </a:r>
            <a:r>
              <a:rPr lang="en-US" altLang="ko-KR" dirty="0"/>
              <a:t> : It sequentially builds object trajectories based on </a:t>
            </a:r>
            <a:r>
              <a:rPr lang="en-US" altLang="ko-KR" u="sng" dirty="0"/>
              <a:t>frame-by-frame data association</a:t>
            </a:r>
            <a:r>
              <a:rPr lang="en-US" altLang="ko-KR" dirty="0"/>
              <a:t> [4, 5, 6].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This research follows an </a:t>
            </a:r>
            <a:r>
              <a:rPr lang="en-US" altLang="ko-KR" b="1" u="sng" dirty="0"/>
              <a:t>online</a:t>
            </a:r>
            <a:r>
              <a:rPr lang="en-US" altLang="ko-KR" u="sng" dirty="0"/>
              <a:t> tracking-by-detection </a:t>
            </a:r>
            <a:r>
              <a:rPr lang="en-US" altLang="ko-KR" dirty="0"/>
              <a:t>strategy which can be applied to online applications.</a:t>
            </a:r>
          </a:p>
          <a:p>
            <a:endParaRPr lang="en-US" altLang="ko-KR" b="1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6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Tracking-by-Detection Strategy</a:t>
            </a:r>
            <a:endParaRPr lang="ko-KR" altLang="en-US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979712" y="2858189"/>
          <a:ext cx="5401365" cy="1320800"/>
        </p:xfrm>
        <a:graphic>
          <a:graphicData uri="http://schemas.openxmlformats.org/drawingml/2006/table">
            <a:tbl>
              <a:tblPr firstRow="1" bandRow="1"/>
              <a:tblGrid>
                <a:gridCol w="1800455">
                  <a:extLst>
                    <a:ext uri="{9D8B030D-6E8A-4147-A177-3AD203B41FA5}">
                      <a16:colId xmlns:a16="http://schemas.microsoft.com/office/drawing/2014/main" val="1840867788"/>
                    </a:ext>
                  </a:extLst>
                </a:gridCol>
                <a:gridCol w="1800455">
                  <a:extLst>
                    <a:ext uri="{9D8B030D-6E8A-4147-A177-3AD203B41FA5}">
                      <a16:colId xmlns:a16="http://schemas.microsoft.com/office/drawing/2014/main" val="3303344352"/>
                    </a:ext>
                  </a:extLst>
                </a:gridCol>
                <a:gridCol w="1800455">
                  <a:extLst>
                    <a:ext uri="{9D8B030D-6E8A-4147-A177-3AD203B41FA5}">
                      <a16:colId xmlns:a16="http://schemas.microsoft.com/office/drawing/2014/main" val="178897934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9D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Accuracy / Robustness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9D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Computational</a:t>
                      </a:r>
                      <a:r>
                        <a:rPr lang="en-US" altLang="ko-KR" sz="1600" baseline="0" dirty="0"/>
                        <a:t> cost / Latency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9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2239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/>
                        <a:t>Offline</a:t>
                      </a:r>
                      <a:endParaRPr lang="ko-KR" altLang="en-US" sz="1600" b="1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9D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High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9D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Large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9D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248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1" dirty="0"/>
                        <a:t>Online</a:t>
                      </a:r>
                      <a:endParaRPr lang="ko-KR" altLang="en-US" sz="1600" b="1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9D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Low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9D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Small</a:t>
                      </a:r>
                      <a:endParaRPr lang="ko-KR" altLang="en-US" sz="160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89D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444834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979712" y="4222923"/>
            <a:ext cx="5401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&lt;Summary of pros</a:t>
            </a:r>
            <a:r>
              <a:rPr kumimoji="0" lang="en-US" altLang="ko-KR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and cons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&gt;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78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Solving the MPT problem with tracking-by-detection framework in complex scenes is still challenging due to various issues.</a:t>
            </a:r>
          </a:p>
          <a:p>
            <a:pPr lvl="1"/>
            <a:r>
              <a:rPr lang="en-US" altLang="ko-KR" dirty="0"/>
              <a:t>1. Frequent and prolonged occlusions</a:t>
            </a:r>
          </a:p>
          <a:p>
            <a:pPr lvl="1"/>
            <a:r>
              <a:rPr lang="en-US" altLang="ko-KR" dirty="0"/>
              <a:t>2. Abrupt motion change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7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034" t="10700" r="55785" b="50740"/>
          <a:stretch/>
        </p:blipFill>
        <p:spPr>
          <a:xfrm>
            <a:off x="1056282" y="2996962"/>
            <a:ext cx="3352801" cy="28883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56282" y="588033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&lt;Occlusions&gt;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00498" y="3473044"/>
            <a:ext cx="504056" cy="10972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36402" y="4580658"/>
            <a:ext cx="2171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occlusion by background objects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74430" y="3149879"/>
            <a:ext cx="504056" cy="10972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82698" y="3962299"/>
            <a:ext cx="1862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occlusion between objects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9">
            <a:extLst>
              <a:ext uri="{FF2B5EF4-FFF2-40B4-BE49-F238E27FC236}">
                <a16:creationId xmlns:a16="http://schemas.microsoft.com/office/drawing/2014/main" id="{8DB21E17-33E1-41EC-A67D-618382B31F57}"/>
              </a:ext>
            </a:extLst>
          </p:cNvPr>
          <p:cNvSpPr/>
          <p:nvPr/>
        </p:nvSpPr>
        <p:spPr>
          <a:xfrm>
            <a:off x="5368370" y="5896774"/>
            <a:ext cx="2877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kumimoji="0" lang="en-US" altLang="ko-KR" dirty="0">
                <a:solidFill>
                  <a:srgbClr val="000000"/>
                </a:solidFill>
                <a:ea typeface="맑은 고딕"/>
              </a:rPr>
              <a:t>&lt;Abrupt motion change&gt;</a:t>
            </a:r>
            <a:endParaRPr kumimoji="0"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18" name="그림 20">
            <a:extLst>
              <a:ext uri="{FF2B5EF4-FFF2-40B4-BE49-F238E27FC236}">
                <a16:creationId xmlns:a16="http://schemas.microsoft.com/office/drawing/2014/main" id="{8EBD450C-3305-435E-8575-1CCC88DA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699" y="3362682"/>
            <a:ext cx="2880320" cy="2517651"/>
          </a:xfrm>
          <a:prstGeom prst="rect">
            <a:avLst/>
          </a:prstGeom>
        </p:spPr>
      </p:pic>
      <p:sp>
        <p:nvSpPr>
          <p:cNvPr id="19" name="직사각형 21">
            <a:extLst>
              <a:ext uri="{FF2B5EF4-FFF2-40B4-BE49-F238E27FC236}">
                <a16:creationId xmlns:a16="http://schemas.microsoft.com/office/drawing/2014/main" id="{1601BB4F-B616-4BB1-A9A4-2AE9FB07E029}"/>
              </a:ext>
            </a:extLst>
          </p:cNvPr>
          <p:cNvSpPr/>
          <p:nvPr/>
        </p:nvSpPr>
        <p:spPr>
          <a:xfrm>
            <a:off x="5724128" y="2783571"/>
            <a:ext cx="2203416" cy="1077218"/>
          </a:xfrm>
          <a:prstGeom prst="rect">
            <a:avLst/>
          </a:prstGeom>
          <a:solidFill>
            <a:srgbClr val="FFFFFF"/>
          </a:solidFill>
          <a:ln w="1905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SimSun" panose="02010600030101010101" pitchFamily="2" charset="-122"/>
              </a:rPr>
              <a:t>An occlusion with abrupt motion change situation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(#24,…, #40) 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022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64D619-3BE4-48FB-8C0C-15EE14E76C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AE836F-F4B4-417D-A195-D86967A882EF}" type="slidenum">
              <a:rPr lang="en-US" altLang="ko-KR" smtClean="0"/>
              <a:pPr>
                <a:defRPr/>
              </a:pPr>
              <a:t>8</a:t>
            </a:fld>
            <a:r>
              <a:rPr lang="en-US" altLang="ko-KR"/>
              <a:t>   </a:t>
            </a:r>
            <a:endParaRPr lang="en-US" altLang="ko-KR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A52A360-59AA-4C7E-B3BC-05EB969B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Challenges</a:t>
            </a:r>
            <a:endParaRPr lang="zh-CN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2904E171-7EC7-4B67-8742-970D7F92F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990600"/>
            <a:ext cx="8890000" cy="5240338"/>
          </a:xfrm>
        </p:spPr>
        <p:txBody>
          <a:bodyPr/>
          <a:lstStyle/>
          <a:p>
            <a:r>
              <a:rPr lang="en-US" altLang="ko-KR" dirty="0"/>
              <a:t>Solving the MPT problem with tracking-by-detection framework in complex scenes is still challenging due to various issues.</a:t>
            </a:r>
          </a:p>
          <a:p>
            <a:pPr lvl="1"/>
            <a:r>
              <a:rPr lang="en-US" altLang="ko-KR" dirty="0"/>
              <a:t>3. Re-enter targets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4">
            <a:extLst>
              <a:ext uri="{FF2B5EF4-FFF2-40B4-BE49-F238E27FC236}">
                <a16:creationId xmlns:a16="http://schemas.microsoft.com/office/drawing/2014/main" id="{63C0C8CE-6600-4FC8-BB71-278512C6B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49" y="2852936"/>
            <a:ext cx="3456385" cy="2592289"/>
          </a:xfrm>
          <a:prstGeom prst="rect">
            <a:avLst/>
          </a:prstGeom>
        </p:spPr>
      </p:pic>
      <p:pic>
        <p:nvPicPr>
          <p:cNvPr id="7" name="그림 13">
            <a:extLst>
              <a:ext uri="{FF2B5EF4-FFF2-40B4-BE49-F238E27FC236}">
                <a16:creationId xmlns:a16="http://schemas.microsoft.com/office/drawing/2014/main" id="{200AF290-CC4B-4435-BF1E-431DB8B0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997" y="2852936"/>
            <a:ext cx="3456385" cy="2592289"/>
          </a:xfrm>
          <a:prstGeom prst="rect">
            <a:avLst/>
          </a:prstGeom>
        </p:spPr>
      </p:pic>
      <p:sp>
        <p:nvSpPr>
          <p:cNvPr id="8" name="직사각형 14">
            <a:extLst>
              <a:ext uri="{FF2B5EF4-FFF2-40B4-BE49-F238E27FC236}">
                <a16:creationId xmlns:a16="http://schemas.microsoft.com/office/drawing/2014/main" id="{168E5DF9-C79F-44F7-A8D8-1D0D01227F6D}"/>
              </a:ext>
            </a:extLst>
          </p:cNvPr>
          <p:cNvSpPr/>
          <p:nvPr/>
        </p:nvSpPr>
        <p:spPr bwMode="auto">
          <a:xfrm>
            <a:off x="3579865" y="3825044"/>
            <a:ext cx="360040" cy="6480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28">
            <a:extLst>
              <a:ext uri="{FF2B5EF4-FFF2-40B4-BE49-F238E27FC236}">
                <a16:creationId xmlns:a16="http://schemas.microsoft.com/office/drawing/2014/main" id="{557B83B9-B0B3-4622-840C-ABD05B4B63C9}"/>
              </a:ext>
            </a:extLst>
          </p:cNvPr>
          <p:cNvSpPr/>
          <p:nvPr/>
        </p:nvSpPr>
        <p:spPr bwMode="auto">
          <a:xfrm>
            <a:off x="7838441" y="4004663"/>
            <a:ext cx="360040" cy="6480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15">
            <a:extLst>
              <a:ext uri="{FF2B5EF4-FFF2-40B4-BE49-F238E27FC236}">
                <a16:creationId xmlns:a16="http://schemas.microsoft.com/office/drawing/2014/main" id="{D4D2EB9B-884E-4BAE-A08F-3ABA7424FC62}"/>
              </a:ext>
            </a:extLst>
          </p:cNvPr>
          <p:cNvSpPr/>
          <p:nvPr/>
        </p:nvSpPr>
        <p:spPr bwMode="auto">
          <a:xfrm>
            <a:off x="4155929" y="3572615"/>
            <a:ext cx="504056" cy="108012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CA1C76C3-C168-4704-9A31-24FA36CB0FE1}"/>
              </a:ext>
            </a:extLst>
          </p:cNvPr>
          <p:cNvSpPr/>
          <p:nvPr/>
        </p:nvSpPr>
        <p:spPr>
          <a:xfrm>
            <a:off x="6833222" y="3059366"/>
            <a:ext cx="2159934" cy="83099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solidFill>
                  <a:srgbClr val="C00000"/>
                </a:solidFill>
              </a:rPr>
              <a:t>New person? (x)</a:t>
            </a:r>
          </a:p>
          <a:p>
            <a:pPr algn="ctr"/>
            <a:r>
              <a:rPr lang="en-US" altLang="ko-KR" sz="1600" b="1" i="1" dirty="0">
                <a:solidFill>
                  <a:srgbClr val="C00000"/>
                </a:solidFill>
              </a:rPr>
              <a:t>or </a:t>
            </a:r>
          </a:p>
          <a:p>
            <a:pPr algn="ctr"/>
            <a:r>
              <a:rPr lang="en-US" altLang="ko-KR" sz="1600" b="1" i="1" dirty="0">
                <a:solidFill>
                  <a:srgbClr val="C00000"/>
                </a:solidFill>
              </a:rPr>
              <a:t>Existing person? (o)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8">
            <a:extLst>
              <a:ext uri="{FF2B5EF4-FFF2-40B4-BE49-F238E27FC236}">
                <a16:creationId xmlns:a16="http://schemas.microsoft.com/office/drawing/2014/main" id="{2934E210-410D-49C5-99FD-7A539F87CA60}"/>
              </a:ext>
            </a:extLst>
          </p:cNvPr>
          <p:cNvCxnSpPr/>
          <p:nvPr/>
        </p:nvCxnSpPr>
        <p:spPr bwMode="auto">
          <a:xfrm>
            <a:off x="3759885" y="4205445"/>
            <a:ext cx="468052" cy="324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3" name="자유형 46">
            <a:extLst>
              <a:ext uri="{FF2B5EF4-FFF2-40B4-BE49-F238E27FC236}">
                <a16:creationId xmlns:a16="http://schemas.microsoft.com/office/drawing/2014/main" id="{99A945D6-95ED-4D90-BC68-3880A5A8D010}"/>
              </a:ext>
            </a:extLst>
          </p:cNvPr>
          <p:cNvSpPr/>
          <p:nvPr/>
        </p:nvSpPr>
        <p:spPr bwMode="auto">
          <a:xfrm>
            <a:off x="7938275" y="4337049"/>
            <a:ext cx="925286" cy="544286"/>
          </a:xfrm>
          <a:custGeom>
            <a:avLst/>
            <a:gdLst>
              <a:gd name="connsiteX0" fmla="*/ 0 w 925286"/>
              <a:gd name="connsiteY0" fmla="*/ 250372 h 544286"/>
              <a:gd name="connsiteX1" fmla="*/ 87086 w 925286"/>
              <a:gd name="connsiteY1" fmla="*/ 315686 h 544286"/>
              <a:gd name="connsiteX2" fmla="*/ 130629 w 925286"/>
              <a:gd name="connsiteY2" fmla="*/ 326572 h 544286"/>
              <a:gd name="connsiteX3" fmla="*/ 195943 w 925286"/>
              <a:gd name="connsiteY3" fmla="*/ 359229 h 544286"/>
              <a:gd name="connsiteX4" fmla="*/ 228600 w 925286"/>
              <a:gd name="connsiteY4" fmla="*/ 381000 h 544286"/>
              <a:gd name="connsiteX5" fmla="*/ 293915 w 925286"/>
              <a:gd name="connsiteY5" fmla="*/ 402772 h 544286"/>
              <a:gd name="connsiteX6" fmla="*/ 359229 w 925286"/>
              <a:gd name="connsiteY6" fmla="*/ 424543 h 544286"/>
              <a:gd name="connsiteX7" fmla="*/ 391886 w 925286"/>
              <a:gd name="connsiteY7" fmla="*/ 435429 h 544286"/>
              <a:gd name="connsiteX8" fmla="*/ 478972 w 925286"/>
              <a:gd name="connsiteY8" fmla="*/ 478972 h 544286"/>
              <a:gd name="connsiteX9" fmla="*/ 544286 w 925286"/>
              <a:gd name="connsiteY9" fmla="*/ 500743 h 544286"/>
              <a:gd name="connsiteX10" fmla="*/ 576943 w 925286"/>
              <a:gd name="connsiteY10" fmla="*/ 511629 h 544286"/>
              <a:gd name="connsiteX11" fmla="*/ 664029 w 925286"/>
              <a:gd name="connsiteY11" fmla="*/ 544286 h 544286"/>
              <a:gd name="connsiteX12" fmla="*/ 870858 w 925286"/>
              <a:gd name="connsiteY12" fmla="*/ 533400 h 544286"/>
              <a:gd name="connsiteX13" fmla="*/ 903515 w 925286"/>
              <a:gd name="connsiteY13" fmla="*/ 511629 h 544286"/>
              <a:gd name="connsiteX14" fmla="*/ 925286 w 925286"/>
              <a:gd name="connsiteY14" fmla="*/ 446314 h 544286"/>
              <a:gd name="connsiteX15" fmla="*/ 914400 w 925286"/>
              <a:gd name="connsiteY15" fmla="*/ 381000 h 544286"/>
              <a:gd name="connsiteX16" fmla="*/ 881743 w 925286"/>
              <a:gd name="connsiteY16" fmla="*/ 348343 h 544286"/>
              <a:gd name="connsiteX17" fmla="*/ 849086 w 925286"/>
              <a:gd name="connsiteY17" fmla="*/ 326572 h 544286"/>
              <a:gd name="connsiteX18" fmla="*/ 827315 w 925286"/>
              <a:gd name="connsiteY18" fmla="*/ 304800 h 544286"/>
              <a:gd name="connsiteX19" fmla="*/ 794658 w 925286"/>
              <a:gd name="connsiteY19" fmla="*/ 293914 h 544286"/>
              <a:gd name="connsiteX20" fmla="*/ 740229 w 925286"/>
              <a:gd name="connsiteY20" fmla="*/ 261257 h 544286"/>
              <a:gd name="connsiteX21" fmla="*/ 674915 w 925286"/>
              <a:gd name="connsiteY21" fmla="*/ 228600 h 544286"/>
              <a:gd name="connsiteX22" fmla="*/ 653143 w 925286"/>
              <a:gd name="connsiteY22" fmla="*/ 206829 h 544286"/>
              <a:gd name="connsiteX23" fmla="*/ 576943 w 925286"/>
              <a:gd name="connsiteY23" fmla="*/ 185057 h 544286"/>
              <a:gd name="connsiteX24" fmla="*/ 511629 w 925286"/>
              <a:gd name="connsiteY24" fmla="*/ 163286 h 544286"/>
              <a:gd name="connsiteX25" fmla="*/ 315686 w 925286"/>
              <a:gd name="connsiteY25" fmla="*/ 97972 h 544286"/>
              <a:gd name="connsiteX26" fmla="*/ 250372 w 925286"/>
              <a:gd name="connsiteY26" fmla="*/ 76200 h 544286"/>
              <a:gd name="connsiteX27" fmla="*/ 217715 w 925286"/>
              <a:gd name="connsiteY27" fmla="*/ 65314 h 544286"/>
              <a:gd name="connsiteX28" fmla="*/ 185058 w 925286"/>
              <a:gd name="connsiteY28" fmla="*/ 43543 h 544286"/>
              <a:gd name="connsiteX29" fmla="*/ 152400 w 925286"/>
              <a:gd name="connsiteY29" fmla="*/ 32657 h 544286"/>
              <a:gd name="connsiteX30" fmla="*/ 108858 w 925286"/>
              <a:gd name="connsiteY30" fmla="*/ 0 h 54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25286" h="544286">
                <a:moveTo>
                  <a:pt x="0" y="250372"/>
                </a:moveTo>
                <a:cubicBezTo>
                  <a:pt x="5454" y="254735"/>
                  <a:pt x="68428" y="307689"/>
                  <a:pt x="87086" y="315686"/>
                </a:cubicBezTo>
                <a:cubicBezTo>
                  <a:pt x="100837" y="321580"/>
                  <a:pt x="116115" y="322943"/>
                  <a:pt x="130629" y="326572"/>
                </a:cubicBezTo>
                <a:cubicBezTo>
                  <a:pt x="224219" y="388964"/>
                  <a:pt x="105806" y="314161"/>
                  <a:pt x="195943" y="359229"/>
                </a:cubicBezTo>
                <a:cubicBezTo>
                  <a:pt x="207645" y="365080"/>
                  <a:pt x="216645" y="375687"/>
                  <a:pt x="228600" y="381000"/>
                </a:cubicBezTo>
                <a:cubicBezTo>
                  <a:pt x="249571" y="390321"/>
                  <a:pt x="272143" y="395515"/>
                  <a:pt x="293915" y="402772"/>
                </a:cubicBezTo>
                <a:lnTo>
                  <a:pt x="359229" y="424543"/>
                </a:lnTo>
                <a:lnTo>
                  <a:pt x="391886" y="435429"/>
                </a:lnTo>
                <a:cubicBezTo>
                  <a:pt x="429885" y="473427"/>
                  <a:pt x="403923" y="453956"/>
                  <a:pt x="478972" y="478972"/>
                </a:cubicBezTo>
                <a:lnTo>
                  <a:pt x="544286" y="500743"/>
                </a:lnTo>
                <a:cubicBezTo>
                  <a:pt x="555172" y="504372"/>
                  <a:pt x="567396" y="505264"/>
                  <a:pt x="576943" y="511629"/>
                </a:cubicBezTo>
                <a:cubicBezTo>
                  <a:pt x="624995" y="543663"/>
                  <a:pt x="596771" y="530834"/>
                  <a:pt x="664029" y="544286"/>
                </a:cubicBezTo>
                <a:cubicBezTo>
                  <a:pt x="732972" y="540657"/>
                  <a:pt x="802453" y="542728"/>
                  <a:pt x="870858" y="533400"/>
                </a:cubicBezTo>
                <a:cubicBezTo>
                  <a:pt x="883821" y="531632"/>
                  <a:pt x="896581" y="522723"/>
                  <a:pt x="903515" y="511629"/>
                </a:cubicBezTo>
                <a:cubicBezTo>
                  <a:pt x="915678" y="492168"/>
                  <a:pt x="925286" y="446314"/>
                  <a:pt x="925286" y="446314"/>
                </a:cubicBezTo>
                <a:cubicBezTo>
                  <a:pt x="921657" y="424543"/>
                  <a:pt x="923364" y="401169"/>
                  <a:pt x="914400" y="381000"/>
                </a:cubicBezTo>
                <a:cubicBezTo>
                  <a:pt x="908148" y="366932"/>
                  <a:pt x="893570" y="358198"/>
                  <a:pt x="881743" y="348343"/>
                </a:cubicBezTo>
                <a:cubicBezTo>
                  <a:pt x="871692" y="339968"/>
                  <a:pt x="859302" y="334745"/>
                  <a:pt x="849086" y="326572"/>
                </a:cubicBezTo>
                <a:cubicBezTo>
                  <a:pt x="841072" y="320161"/>
                  <a:pt x="836116" y="310081"/>
                  <a:pt x="827315" y="304800"/>
                </a:cubicBezTo>
                <a:cubicBezTo>
                  <a:pt x="817476" y="298896"/>
                  <a:pt x="805544" y="297543"/>
                  <a:pt x="794658" y="293914"/>
                </a:cubicBezTo>
                <a:cubicBezTo>
                  <a:pt x="752132" y="251390"/>
                  <a:pt x="796754" y="289520"/>
                  <a:pt x="740229" y="261257"/>
                </a:cubicBezTo>
                <a:cubicBezTo>
                  <a:pt x="655820" y="219053"/>
                  <a:pt x="756999" y="255962"/>
                  <a:pt x="674915" y="228600"/>
                </a:cubicBezTo>
                <a:cubicBezTo>
                  <a:pt x="667658" y="221343"/>
                  <a:pt x="661944" y="212109"/>
                  <a:pt x="653143" y="206829"/>
                </a:cubicBezTo>
                <a:cubicBezTo>
                  <a:pt x="640947" y="199512"/>
                  <a:pt x="586433" y="187904"/>
                  <a:pt x="576943" y="185057"/>
                </a:cubicBezTo>
                <a:cubicBezTo>
                  <a:pt x="554962" y="178463"/>
                  <a:pt x="533400" y="170543"/>
                  <a:pt x="511629" y="163286"/>
                </a:cubicBezTo>
                <a:lnTo>
                  <a:pt x="315686" y="97972"/>
                </a:lnTo>
                <a:lnTo>
                  <a:pt x="250372" y="76200"/>
                </a:lnTo>
                <a:cubicBezTo>
                  <a:pt x="239486" y="72571"/>
                  <a:pt x="227262" y="71679"/>
                  <a:pt x="217715" y="65314"/>
                </a:cubicBezTo>
                <a:cubicBezTo>
                  <a:pt x="206829" y="58057"/>
                  <a:pt x="196760" y="49394"/>
                  <a:pt x="185058" y="43543"/>
                </a:cubicBezTo>
                <a:cubicBezTo>
                  <a:pt x="174795" y="38411"/>
                  <a:pt x="162663" y="37789"/>
                  <a:pt x="152400" y="32657"/>
                </a:cubicBezTo>
                <a:cubicBezTo>
                  <a:pt x="127780" y="20347"/>
                  <a:pt x="124167" y="15310"/>
                  <a:pt x="108858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48">
            <a:extLst>
              <a:ext uri="{FF2B5EF4-FFF2-40B4-BE49-F238E27FC236}">
                <a16:creationId xmlns:a16="http://schemas.microsoft.com/office/drawing/2014/main" id="{A70DD419-71A7-417C-9C71-E32A04910E94}"/>
              </a:ext>
            </a:extLst>
          </p:cNvPr>
          <p:cNvSpPr/>
          <p:nvPr/>
        </p:nvSpPr>
        <p:spPr>
          <a:xfrm>
            <a:off x="3508920" y="446155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exit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49">
            <a:extLst>
              <a:ext uri="{FF2B5EF4-FFF2-40B4-BE49-F238E27FC236}">
                <a16:creationId xmlns:a16="http://schemas.microsoft.com/office/drawing/2014/main" id="{360D91C7-8FCB-4ADB-919B-5B42E00EBD77}"/>
              </a:ext>
            </a:extLst>
          </p:cNvPr>
          <p:cNvSpPr/>
          <p:nvPr/>
        </p:nvSpPr>
        <p:spPr>
          <a:xfrm>
            <a:off x="7278409" y="4646216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re-enter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51">
            <a:extLst>
              <a:ext uri="{FF2B5EF4-FFF2-40B4-BE49-F238E27FC236}">
                <a16:creationId xmlns:a16="http://schemas.microsoft.com/office/drawing/2014/main" id="{7B76BA5F-E52A-4AB0-BD82-5BE794916800}"/>
              </a:ext>
            </a:extLst>
          </p:cNvPr>
          <p:cNvSpPr/>
          <p:nvPr/>
        </p:nvSpPr>
        <p:spPr>
          <a:xfrm>
            <a:off x="2043802" y="5596861"/>
            <a:ext cx="498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kumimoji="0" lang="en-US" altLang="ko-KR" dirty="0">
                <a:solidFill>
                  <a:srgbClr val="000000"/>
                </a:solidFill>
                <a:ea typeface="맑은 고딕"/>
              </a:rPr>
              <a:t>&lt;Re-enter targets&gt; </a:t>
            </a:r>
            <a:endParaRPr kumimoji="0"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801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Proposed method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21700"/>
      </p:ext>
    </p:extLst>
  </p:cSld>
  <p:clrMapOvr>
    <a:masterClrMapping/>
  </p:clrMapOvr>
</p:sld>
</file>

<file path=ppt/theme/theme1.xml><?xml version="1.0" encoding="utf-8"?>
<a:theme xmlns:a="http://schemas.openxmlformats.org/drawingml/2006/main" name="ms01_1">
  <a:themeElements>
    <a:clrScheme name="ms01_1 1">
      <a:dk1>
        <a:srgbClr val="1D528D"/>
      </a:dk1>
      <a:lt1>
        <a:srgbClr val="FFFFFF"/>
      </a:lt1>
      <a:dk2>
        <a:srgbClr val="000000"/>
      </a:dk2>
      <a:lt2>
        <a:srgbClr val="CACACA"/>
      </a:lt2>
      <a:accent1>
        <a:srgbClr val="0099CC"/>
      </a:accent1>
      <a:accent2>
        <a:srgbClr val="BFA907"/>
      </a:accent2>
      <a:accent3>
        <a:srgbClr val="FFFFFF"/>
      </a:accent3>
      <a:accent4>
        <a:srgbClr val="174578"/>
      </a:accent4>
      <a:accent5>
        <a:srgbClr val="AACAE2"/>
      </a:accent5>
      <a:accent6>
        <a:srgbClr val="AD9906"/>
      </a:accent6>
      <a:hlink>
        <a:srgbClr val="6E81E0"/>
      </a:hlink>
      <a:folHlink>
        <a:srgbClr val="009999"/>
      </a:folHlink>
    </a:clrScheme>
    <a:fontScheme name="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3">
        <a:dk1>
          <a:srgbClr val="666699"/>
        </a:dk1>
        <a:lt1>
          <a:srgbClr val="FFFFFF"/>
        </a:lt1>
        <a:dk2>
          <a:srgbClr val="000000"/>
        </a:dk2>
        <a:lt2>
          <a:srgbClr val="CACACA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57993</TotalTime>
  <Words>2418</Words>
  <Application>Microsoft Office PowerPoint</Application>
  <PresentationFormat>全屏显示(4:3)</PresentationFormat>
  <Paragraphs>438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굴림</vt:lpstr>
      <vt:lpstr>굴림체</vt:lpstr>
      <vt:lpstr>맑은 고딕</vt:lpstr>
      <vt:lpstr>SimSun</vt:lpstr>
      <vt:lpstr>SimSun</vt:lpstr>
      <vt:lpstr>Arial</vt:lpstr>
      <vt:lpstr>Cambria</vt:lpstr>
      <vt:lpstr>Cambria Math</vt:lpstr>
      <vt:lpstr>Century Gothic</vt:lpstr>
      <vt:lpstr>Corbel</vt:lpstr>
      <vt:lpstr>Tahoma</vt:lpstr>
      <vt:lpstr>Times New Roman</vt:lpstr>
      <vt:lpstr>Trebuchet MS</vt:lpstr>
      <vt:lpstr>ms01_1</vt:lpstr>
      <vt:lpstr>Online pedestrian tracking with multi-stage  re-identification</vt:lpstr>
      <vt:lpstr>Table of Contents</vt:lpstr>
      <vt:lpstr>1. Introduction</vt:lpstr>
      <vt:lpstr>What is Multi-Person Tracking?</vt:lpstr>
      <vt:lpstr>Tracking-by-Detection Strategy</vt:lpstr>
      <vt:lpstr>Tracking-by-Detection Strategy</vt:lpstr>
      <vt:lpstr>Challenges</vt:lpstr>
      <vt:lpstr>Challenges</vt:lpstr>
      <vt:lpstr>2. Proposed method</vt:lpstr>
      <vt:lpstr>Contribution</vt:lpstr>
      <vt:lpstr>Overview</vt:lpstr>
      <vt:lpstr>Overview</vt:lpstr>
      <vt:lpstr>Overview</vt:lpstr>
      <vt:lpstr>Data association stage</vt:lpstr>
      <vt:lpstr>Data association stage</vt:lpstr>
      <vt:lpstr>Data association stage</vt:lpstr>
      <vt:lpstr>First re-identification stage </vt:lpstr>
      <vt:lpstr>First re-identification stage </vt:lpstr>
      <vt:lpstr>First re-identification stage </vt:lpstr>
      <vt:lpstr>Second re-identification stage </vt:lpstr>
      <vt:lpstr>Second re-identification stage </vt:lpstr>
      <vt:lpstr>Second re-identification stage </vt:lpstr>
      <vt:lpstr>3. Experimental results</vt:lpstr>
      <vt:lpstr>Datasets</vt:lpstr>
      <vt:lpstr>Datasets</vt:lpstr>
      <vt:lpstr>Evaluation metrics</vt:lpstr>
      <vt:lpstr>Tracking performance comparison</vt:lpstr>
      <vt:lpstr>4. Conclusion &amp; Future work</vt:lpstr>
      <vt:lpstr>Conclusion &amp; Future work</vt:lpstr>
      <vt:lpstr>Reference</vt:lpstr>
      <vt:lpstr>PowerPoint 演示文稿</vt:lpstr>
    </vt:vector>
  </TitlesOfParts>
  <Company>Theme Gallery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navi</dc:creator>
  <cp:lastModifiedBy>Yifan Jiang</cp:lastModifiedBy>
  <cp:revision>3618</cp:revision>
  <cp:lastPrinted>2017-07-21T02:34:29Z</cp:lastPrinted>
  <dcterms:created xsi:type="dcterms:W3CDTF">2004-07-10T03:06:56Z</dcterms:created>
  <dcterms:modified xsi:type="dcterms:W3CDTF">2017-08-10T07:39:05Z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TC011367961042</vt:lpwstr>
  </property>
</Properties>
</file>